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5"/>
  </p:notesMasterIdLst>
  <p:handoutMasterIdLst>
    <p:handoutMasterId r:id="rId36"/>
  </p:handoutMasterIdLst>
  <p:sldIdLst>
    <p:sldId id="723" r:id="rId2"/>
    <p:sldId id="780" r:id="rId3"/>
    <p:sldId id="776" r:id="rId4"/>
    <p:sldId id="777" r:id="rId5"/>
    <p:sldId id="833" r:id="rId6"/>
    <p:sldId id="783" r:id="rId7"/>
    <p:sldId id="784" r:id="rId8"/>
    <p:sldId id="785" r:id="rId9"/>
    <p:sldId id="727" r:id="rId10"/>
    <p:sldId id="786" r:id="rId11"/>
    <p:sldId id="787" r:id="rId12"/>
    <p:sldId id="827" r:id="rId13"/>
    <p:sldId id="828" r:id="rId14"/>
    <p:sldId id="829" r:id="rId15"/>
    <p:sldId id="830" r:id="rId16"/>
    <p:sldId id="781" r:id="rId17"/>
    <p:sldId id="831" r:id="rId18"/>
    <p:sldId id="832" r:id="rId19"/>
    <p:sldId id="778" r:id="rId20"/>
    <p:sldId id="834" r:id="rId21"/>
    <p:sldId id="835" r:id="rId22"/>
    <p:sldId id="836" r:id="rId23"/>
    <p:sldId id="837" r:id="rId24"/>
    <p:sldId id="838" r:id="rId25"/>
    <p:sldId id="779" r:id="rId26"/>
    <p:sldId id="839" r:id="rId27"/>
    <p:sldId id="842" r:id="rId28"/>
    <p:sldId id="258" r:id="rId29"/>
    <p:sldId id="259" r:id="rId30"/>
    <p:sldId id="260" r:id="rId31"/>
    <p:sldId id="261" r:id="rId32"/>
    <p:sldId id="262" r:id="rId33"/>
    <p:sldId id="609"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1" name="Lemery Reyes" initials="LR" lastIdx="2" clrIdx="1">
    <p:extLst>
      <p:ext uri="{19B8F6BF-5375-455C-9EA6-DF929625EA0E}">
        <p15:presenceInfo xmlns:p15="http://schemas.microsoft.com/office/powerpoint/2012/main" userId="S::LReyes827@nesf.com::4987b0dd-681e-4ef6-af52-cb94d4530ef1" providerId="AD"/>
      </p:ext>
    </p:extLst>
  </p:cmAuthor>
  <p:cmAuthor id="2" name="Laura Kelly" initials="LK" lastIdx="3" clrIdx="2">
    <p:extLst>
      <p:ext uri="{19B8F6BF-5375-455C-9EA6-DF929625EA0E}">
        <p15:presenceInfo xmlns:p15="http://schemas.microsoft.com/office/powerpoint/2012/main" userId="S::LKelly826@nesf.com::e7e61ed9-fdbe-4c92-85eb-4bffd3ea2a1d" providerId="AD"/>
      </p:ext>
    </p:extLst>
  </p:cmAuthor>
  <p:cmAuthor id="3" name="Emily Scott" initials="ES" lastIdx="2" clrIdx="3">
    <p:extLst>
      <p:ext uri="{19B8F6BF-5375-455C-9EA6-DF929625EA0E}">
        <p15:presenceInfo xmlns:p15="http://schemas.microsoft.com/office/powerpoint/2012/main" userId="S-1-5-21-2070835033-171863384-681445708-24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DCD"/>
    <a:srgbClr val="6B1766"/>
    <a:srgbClr val="378896"/>
    <a:srgbClr val="464646"/>
    <a:srgbClr val="CB815C"/>
    <a:srgbClr val="E18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87" autoAdjust="0"/>
    <p:restoredTop sz="89302" autoAdjust="0"/>
  </p:normalViewPr>
  <p:slideViewPr>
    <p:cSldViewPr snapToGrid="0">
      <p:cViewPr varScale="1">
        <p:scale>
          <a:sx n="134" d="100"/>
          <a:sy n="134" d="100"/>
        </p:scale>
        <p:origin x="52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021D48-3705-1447-98FC-783B1E8199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83D790-EE39-2948-8AD5-0FBBE1DC3A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F810C-A74E-C84C-8BE3-4DA7C205B33D}" type="datetimeFigureOut">
              <a:rPr lang="en-US" smtClean="0"/>
              <a:t>6/2/21</a:t>
            </a:fld>
            <a:endParaRPr lang="en-US"/>
          </a:p>
        </p:txBody>
      </p:sp>
      <p:sp>
        <p:nvSpPr>
          <p:cNvPr id="4" name="Footer Placeholder 3">
            <a:extLst>
              <a:ext uri="{FF2B5EF4-FFF2-40B4-BE49-F238E27FC236}">
                <a16:creationId xmlns:a16="http://schemas.microsoft.com/office/drawing/2014/main" id="{4B20B834-5983-9D47-881B-15F3754FAB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C9E971-DB00-2241-9E95-8D64E99CDB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72A1CC-C06D-3D40-B6DB-FAE0C311AEE0}" type="slidenum">
              <a:rPr lang="en-US" smtClean="0"/>
              <a:t>‹#›</a:t>
            </a:fld>
            <a:endParaRPr lang="en-US"/>
          </a:p>
        </p:txBody>
      </p:sp>
    </p:spTree>
    <p:extLst>
      <p:ext uri="{BB962C8B-B14F-4D97-AF65-F5344CB8AC3E}">
        <p14:creationId xmlns:p14="http://schemas.microsoft.com/office/powerpoint/2010/main" val="3077754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77429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Kenny</a:t>
            </a:r>
            <a:endParaRPr dirty="0"/>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dirty="0"/>
          </a:p>
        </p:txBody>
      </p:sp>
    </p:spTree>
    <p:extLst>
      <p:ext uri="{BB962C8B-B14F-4D97-AF65-F5344CB8AC3E}">
        <p14:creationId xmlns:p14="http://schemas.microsoft.com/office/powerpoint/2010/main" val="608916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10</a:t>
            </a:fld>
            <a:endParaRPr lang="en-US" dirty="0"/>
          </a:p>
        </p:txBody>
      </p:sp>
    </p:spTree>
    <p:extLst>
      <p:ext uri="{BB962C8B-B14F-4D97-AF65-F5344CB8AC3E}">
        <p14:creationId xmlns:p14="http://schemas.microsoft.com/office/powerpoint/2010/main" val="2357944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11</a:t>
            </a:fld>
            <a:endParaRPr lang="en-US" dirty="0"/>
          </a:p>
        </p:txBody>
      </p:sp>
    </p:spTree>
    <p:extLst>
      <p:ext uri="{BB962C8B-B14F-4D97-AF65-F5344CB8AC3E}">
        <p14:creationId xmlns:p14="http://schemas.microsoft.com/office/powerpoint/2010/main" val="401915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2C8F82"/>
              </a:solidFill>
              <a:latin typeface="Founders Grotesk Text Medium" panose="020B0503030202060204" pitchFamily="34" charset="77"/>
            </a:endParaRPr>
          </a:p>
          <a:p>
            <a:endParaRPr lang="en-US" b="0" dirty="0"/>
          </a:p>
        </p:txBody>
      </p:sp>
      <p:sp>
        <p:nvSpPr>
          <p:cNvPr id="4" name="Slide Number Placeholder 3"/>
          <p:cNvSpPr>
            <a:spLocks noGrp="1"/>
          </p:cNvSpPr>
          <p:nvPr>
            <p:ph type="sldNum" sz="quarter" idx="5"/>
          </p:nvPr>
        </p:nvSpPr>
        <p:spPr/>
        <p:txBody>
          <a:bodyPr/>
          <a:lstStyle/>
          <a:p>
            <a:fld id="{2EAFA962-DDEA-4D8E-A283-6C9CAEB3E4CA}" type="slidenum">
              <a:rPr lang="en-US" smtClean="0"/>
              <a:t>12</a:t>
            </a:fld>
            <a:endParaRPr lang="en-US"/>
          </a:p>
        </p:txBody>
      </p:sp>
    </p:spTree>
    <p:extLst>
      <p:ext uri="{BB962C8B-B14F-4D97-AF65-F5344CB8AC3E}">
        <p14:creationId xmlns:p14="http://schemas.microsoft.com/office/powerpoint/2010/main" val="270889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13</a:t>
            </a:fld>
            <a:endParaRPr lang="en-US" dirty="0"/>
          </a:p>
        </p:txBody>
      </p:sp>
    </p:spTree>
    <p:extLst>
      <p:ext uri="{BB962C8B-B14F-4D97-AF65-F5344CB8AC3E}">
        <p14:creationId xmlns:p14="http://schemas.microsoft.com/office/powerpoint/2010/main" val="2890993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14</a:t>
            </a:fld>
            <a:endParaRPr lang="en-US" dirty="0"/>
          </a:p>
        </p:txBody>
      </p:sp>
    </p:spTree>
    <p:extLst>
      <p:ext uri="{BB962C8B-B14F-4D97-AF65-F5344CB8AC3E}">
        <p14:creationId xmlns:p14="http://schemas.microsoft.com/office/powerpoint/2010/main" val="2948755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15</a:t>
            </a:fld>
            <a:endParaRPr lang="en-US" dirty="0"/>
          </a:p>
        </p:txBody>
      </p:sp>
    </p:spTree>
    <p:extLst>
      <p:ext uri="{BB962C8B-B14F-4D97-AF65-F5344CB8AC3E}">
        <p14:creationId xmlns:p14="http://schemas.microsoft.com/office/powerpoint/2010/main" val="2240362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16</a:t>
            </a:fld>
            <a:endParaRPr lang="en-US" dirty="0"/>
          </a:p>
        </p:txBody>
      </p:sp>
    </p:spTree>
    <p:extLst>
      <p:ext uri="{BB962C8B-B14F-4D97-AF65-F5344CB8AC3E}">
        <p14:creationId xmlns:p14="http://schemas.microsoft.com/office/powerpoint/2010/main" val="3087615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17</a:t>
            </a:fld>
            <a:endParaRPr lang="en-US" dirty="0"/>
          </a:p>
        </p:txBody>
      </p:sp>
    </p:spTree>
    <p:extLst>
      <p:ext uri="{BB962C8B-B14F-4D97-AF65-F5344CB8AC3E}">
        <p14:creationId xmlns:p14="http://schemas.microsoft.com/office/powerpoint/2010/main" val="1703142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18</a:t>
            </a:fld>
            <a:endParaRPr lang="en-US" dirty="0"/>
          </a:p>
        </p:txBody>
      </p:sp>
    </p:spTree>
    <p:extLst>
      <p:ext uri="{BB962C8B-B14F-4D97-AF65-F5344CB8AC3E}">
        <p14:creationId xmlns:p14="http://schemas.microsoft.com/office/powerpoint/2010/main" val="3784311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19</a:t>
            </a:fld>
            <a:endParaRPr lang="en-US" dirty="0"/>
          </a:p>
        </p:txBody>
      </p:sp>
    </p:spTree>
    <p:extLst>
      <p:ext uri="{BB962C8B-B14F-4D97-AF65-F5344CB8AC3E}">
        <p14:creationId xmlns:p14="http://schemas.microsoft.com/office/powerpoint/2010/main" val="235794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Kenny</a:t>
            </a:r>
          </a:p>
        </p:txBody>
      </p:sp>
      <p:sp>
        <p:nvSpPr>
          <p:cNvPr id="4" name="Slide Number Placeholder 3"/>
          <p:cNvSpPr>
            <a:spLocks noGrp="1"/>
          </p:cNvSpPr>
          <p:nvPr>
            <p:ph type="sldNum" sz="quarter" idx="10"/>
          </p:nvPr>
        </p:nvSpPr>
        <p:spPr/>
        <p:txBody>
          <a:bodyPr/>
          <a:lstStyle/>
          <a:p>
            <a:fld id="{E07C22C5-99E4-E743-9224-8642B2647BF0}" type="slidenum">
              <a:rPr lang="en-US" smtClean="0"/>
              <a:t>2</a:t>
            </a:fld>
            <a:endParaRPr lang="en-US" dirty="0"/>
          </a:p>
        </p:txBody>
      </p:sp>
    </p:spTree>
    <p:extLst>
      <p:ext uri="{BB962C8B-B14F-4D97-AF65-F5344CB8AC3E}">
        <p14:creationId xmlns:p14="http://schemas.microsoft.com/office/powerpoint/2010/main" val="3245738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20</a:t>
            </a:fld>
            <a:endParaRPr lang="en-US" dirty="0"/>
          </a:p>
        </p:txBody>
      </p:sp>
    </p:spTree>
    <p:extLst>
      <p:ext uri="{BB962C8B-B14F-4D97-AF65-F5344CB8AC3E}">
        <p14:creationId xmlns:p14="http://schemas.microsoft.com/office/powerpoint/2010/main" val="199546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21</a:t>
            </a:fld>
            <a:endParaRPr lang="en-US" dirty="0"/>
          </a:p>
        </p:txBody>
      </p:sp>
    </p:spTree>
    <p:extLst>
      <p:ext uri="{BB962C8B-B14F-4D97-AF65-F5344CB8AC3E}">
        <p14:creationId xmlns:p14="http://schemas.microsoft.com/office/powerpoint/2010/main" val="1672176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22</a:t>
            </a:fld>
            <a:endParaRPr lang="en-US" dirty="0"/>
          </a:p>
        </p:txBody>
      </p:sp>
    </p:spTree>
    <p:extLst>
      <p:ext uri="{BB962C8B-B14F-4D97-AF65-F5344CB8AC3E}">
        <p14:creationId xmlns:p14="http://schemas.microsoft.com/office/powerpoint/2010/main" val="95404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23</a:t>
            </a:fld>
            <a:endParaRPr lang="en-US" dirty="0"/>
          </a:p>
        </p:txBody>
      </p:sp>
    </p:spTree>
    <p:extLst>
      <p:ext uri="{BB962C8B-B14F-4D97-AF65-F5344CB8AC3E}">
        <p14:creationId xmlns:p14="http://schemas.microsoft.com/office/powerpoint/2010/main" val="3493103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24</a:t>
            </a:fld>
            <a:endParaRPr lang="en-US" dirty="0"/>
          </a:p>
        </p:txBody>
      </p:sp>
    </p:spTree>
    <p:extLst>
      <p:ext uri="{BB962C8B-B14F-4D97-AF65-F5344CB8AC3E}">
        <p14:creationId xmlns:p14="http://schemas.microsoft.com/office/powerpoint/2010/main" val="638658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25</a:t>
            </a:fld>
            <a:endParaRPr lang="en-US" dirty="0"/>
          </a:p>
        </p:txBody>
      </p:sp>
    </p:spTree>
    <p:extLst>
      <p:ext uri="{BB962C8B-B14F-4D97-AF65-F5344CB8AC3E}">
        <p14:creationId xmlns:p14="http://schemas.microsoft.com/office/powerpoint/2010/main" val="2948755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26</a:t>
            </a:fld>
            <a:endParaRPr lang="en-US" dirty="0"/>
          </a:p>
        </p:txBody>
      </p:sp>
    </p:spTree>
    <p:extLst>
      <p:ext uri="{BB962C8B-B14F-4D97-AF65-F5344CB8AC3E}">
        <p14:creationId xmlns:p14="http://schemas.microsoft.com/office/powerpoint/2010/main" val="3422997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27</a:t>
            </a:fld>
            <a:endParaRPr lang="en-US" dirty="0"/>
          </a:p>
        </p:txBody>
      </p:sp>
    </p:spTree>
    <p:extLst>
      <p:ext uri="{BB962C8B-B14F-4D97-AF65-F5344CB8AC3E}">
        <p14:creationId xmlns:p14="http://schemas.microsoft.com/office/powerpoint/2010/main" val="4251272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3" name="Google Shape;8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94" name="Google Shape;9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Kenny</a:t>
            </a:r>
          </a:p>
        </p:txBody>
      </p:sp>
      <p:sp>
        <p:nvSpPr>
          <p:cNvPr id="4" name="Slide Number Placeholder 3"/>
          <p:cNvSpPr>
            <a:spLocks noGrp="1"/>
          </p:cNvSpPr>
          <p:nvPr>
            <p:ph type="sldNum" sz="quarter" idx="10"/>
          </p:nvPr>
        </p:nvSpPr>
        <p:spPr/>
        <p:txBody>
          <a:bodyPr/>
          <a:lstStyle/>
          <a:p>
            <a:fld id="{E07C22C5-99E4-E743-9224-8642B2647BF0}" type="slidenum">
              <a:rPr lang="en-US" smtClean="0"/>
              <a:t>3</a:t>
            </a:fld>
            <a:endParaRPr lang="en-US" dirty="0"/>
          </a:p>
        </p:txBody>
      </p:sp>
    </p:spTree>
    <p:extLst>
      <p:ext uri="{BB962C8B-B14F-4D97-AF65-F5344CB8AC3E}">
        <p14:creationId xmlns:p14="http://schemas.microsoft.com/office/powerpoint/2010/main" val="4019155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08" name="Google Shape;10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0" name="Google Shape;12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33</a:t>
            </a:fld>
            <a:endParaRPr lang="en-US" dirty="0"/>
          </a:p>
        </p:txBody>
      </p:sp>
    </p:spTree>
    <p:extLst>
      <p:ext uri="{BB962C8B-B14F-4D97-AF65-F5344CB8AC3E}">
        <p14:creationId xmlns:p14="http://schemas.microsoft.com/office/powerpoint/2010/main" val="168415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p:txBody>
      </p:sp>
      <p:sp>
        <p:nvSpPr>
          <p:cNvPr id="4" name="Slide Number Placeholder 3"/>
          <p:cNvSpPr>
            <a:spLocks noGrp="1"/>
          </p:cNvSpPr>
          <p:nvPr>
            <p:ph type="sldNum" sz="quarter" idx="10"/>
          </p:nvPr>
        </p:nvSpPr>
        <p:spPr/>
        <p:txBody>
          <a:bodyPr/>
          <a:lstStyle/>
          <a:p>
            <a:fld id="{E07C22C5-99E4-E743-9224-8642B2647BF0}" type="slidenum">
              <a:rPr lang="en-US" smtClean="0"/>
              <a:t>4</a:t>
            </a:fld>
            <a:endParaRPr lang="en-US" dirty="0"/>
          </a:p>
        </p:txBody>
      </p:sp>
    </p:spTree>
    <p:extLst>
      <p:ext uri="{BB962C8B-B14F-4D97-AF65-F5344CB8AC3E}">
        <p14:creationId xmlns:p14="http://schemas.microsoft.com/office/powerpoint/2010/main" val="289099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p:txBody>
      </p:sp>
      <p:sp>
        <p:nvSpPr>
          <p:cNvPr id="4" name="Slide Number Placeholder 3"/>
          <p:cNvSpPr>
            <a:spLocks noGrp="1"/>
          </p:cNvSpPr>
          <p:nvPr>
            <p:ph type="sldNum" sz="quarter" idx="10"/>
          </p:nvPr>
        </p:nvSpPr>
        <p:spPr/>
        <p:txBody>
          <a:bodyPr/>
          <a:lstStyle/>
          <a:p>
            <a:fld id="{E07C22C5-99E4-E743-9224-8642B2647BF0}" type="slidenum">
              <a:rPr lang="en-US" smtClean="0"/>
              <a:t>5</a:t>
            </a:fld>
            <a:endParaRPr lang="en-US" dirty="0"/>
          </a:p>
        </p:txBody>
      </p:sp>
    </p:spTree>
    <p:extLst>
      <p:ext uri="{BB962C8B-B14F-4D97-AF65-F5344CB8AC3E}">
        <p14:creationId xmlns:p14="http://schemas.microsoft.com/office/powerpoint/2010/main" val="163881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a:p>
            <a:endParaRPr lang="en-US" dirty="0"/>
          </a:p>
          <a:p>
            <a:r>
              <a:rPr lang="en-US" dirty="0"/>
              <a:t>“the bulk of QOF dollars flow from populous states such as California, Texas, Florida, New York, and Illinois.”</a:t>
            </a:r>
          </a:p>
        </p:txBody>
      </p:sp>
      <p:sp>
        <p:nvSpPr>
          <p:cNvPr id="4" name="Slide Number Placeholder 3"/>
          <p:cNvSpPr>
            <a:spLocks noGrp="1"/>
          </p:cNvSpPr>
          <p:nvPr>
            <p:ph type="sldNum" sz="quarter" idx="10"/>
          </p:nvPr>
        </p:nvSpPr>
        <p:spPr/>
        <p:txBody>
          <a:bodyPr/>
          <a:lstStyle/>
          <a:p>
            <a:fld id="{E07C22C5-99E4-E743-9224-8642B2647BF0}" type="slidenum">
              <a:rPr lang="en-US" smtClean="0"/>
              <a:t>6</a:t>
            </a:fld>
            <a:endParaRPr lang="en-US" dirty="0"/>
          </a:p>
        </p:txBody>
      </p:sp>
    </p:spTree>
    <p:extLst>
      <p:ext uri="{BB962C8B-B14F-4D97-AF65-F5344CB8AC3E}">
        <p14:creationId xmlns:p14="http://schemas.microsoft.com/office/powerpoint/2010/main" val="3324267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a:p>
            <a:endParaRPr lang="en-US" dirty="0"/>
          </a:p>
          <a:p>
            <a:r>
              <a:rPr lang="en-US" dirty="0"/>
              <a:t>Panel B shows these aggregate totals scaled by state population, and shows that investors disproportionately reside in the Northeast and Pacific Coast, as well as a few states in the Mountain West and Great Plains such as Colorado, Wyoming, Nebraska, and Minnesota. </a:t>
            </a:r>
          </a:p>
        </p:txBody>
      </p:sp>
      <p:sp>
        <p:nvSpPr>
          <p:cNvPr id="4" name="Slide Number Placeholder 3"/>
          <p:cNvSpPr>
            <a:spLocks noGrp="1"/>
          </p:cNvSpPr>
          <p:nvPr>
            <p:ph type="sldNum" sz="quarter" idx="10"/>
          </p:nvPr>
        </p:nvSpPr>
        <p:spPr/>
        <p:txBody>
          <a:bodyPr/>
          <a:lstStyle/>
          <a:p>
            <a:fld id="{E07C22C5-99E4-E743-9224-8642B2647BF0}" type="slidenum">
              <a:rPr lang="en-US" smtClean="0"/>
              <a:t>7</a:t>
            </a:fld>
            <a:endParaRPr lang="en-US" dirty="0"/>
          </a:p>
        </p:txBody>
      </p:sp>
    </p:spTree>
    <p:extLst>
      <p:ext uri="{BB962C8B-B14F-4D97-AF65-F5344CB8AC3E}">
        <p14:creationId xmlns:p14="http://schemas.microsoft.com/office/powerpoint/2010/main" val="326781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p:txBody>
      </p:sp>
      <p:sp>
        <p:nvSpPr>
          <p:cNvPr id="4" name="Slide Number Placeholder 3"/>
          <p:cNvSpPr>
            <a:spLocks noGrp="1"/>
          </p:cNvSpPr>
          <p:nvPr>
            <p:ph type="sldNum" sz="quarter" idx="10"/>
          </p:nvPr>
        </p:nvSpPr>
        <p:spPr/>
        <p:txBody>
          <a:bodyPr/>
          <a:lstStyle/>
          <a:p>
            <a:fld id="{E07C22C5-99E4-E743-9224-8642B2647BF0}" type="slidenum">
              <a:rPr lang="en-US" smtClean="0"/>
              <a:t>8</a:t>
            </a:fld>
            <a:endParaRPr lang="en-US" dirty="0"/>
          </a:p>
        </p:txBody>
      </p:sp>
    </p:spTree>
    <p:extLst>
      <p:ext uri="{BB962C8B-B14F-4D97-AF65-F5344CB8AC3E}">
        <p14:creationId xmlns:p14="http://schemas.microsoft.com/office/powerpoint/2010/main" val="201191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C22C5-99E4-E743-9224-8642B2647BF0}" type="slidenum">
              <a:rPr lang="en-US" smtClean="0"/>
              <a:t>9</a:t>
            </a:fld>
            <a:endParaRPr lang="en-US" dirty="0"/>
          </a:p>
        </p:txBody>
      </p:sp>
    </p:spTree>
    <p:extLst>
      <p:ext uri="{BB962C8B-B14F-4D97-AF65-F5344CB8AC3E}">
        <p14:creationId xmlns:p14="http://schemas.microsoft.com/office/powerpoint/2010/main" val="249261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0B52FD-573C-AB4A-9A13-5E5033D239F0}" type="datetimeFigureOut">
              <a:rPr lang="en-US" smtClean="0"/>
              <a:t>6/2/21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E6D19-15FE-854F-BAA4-EABFBB38FBA6}" type="slidenum">
              <a:rPr lang="en-US" smtClean="0"/>
              <a:t>‹#›</a:t>
            </a:fld>
            <a:endParaRPr lang="en-US"/>
          </a:p>
        </p:txBody>
      </p:sp>
    </p:spTree>
    <p:extLst>
      <p:ext uri="{BB962C8B-B14F-4D97-AF65-F5344CB8AC3E}">
        <p14:creationId xmlns:p14="http://schemas.microsoft.com/office/powerpoint/2010/main" val="315524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7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60" r:id="rId7"/>
    <p:sldLayoutId id="214748366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eig.org/news/a-first-of-its-kind-exploration-of-ohios-opportunity-zone-investments" TargetMode="External"/><Relationship Id="rId5" Type="http://schemas.openxmlformats.org/officeDocument/2006/relationships/hyperlink" Target="https://eig.org/news/eig-oz-webinar-series-investing-in-rural-and-gateway-communities" TargetMode="External"/><Relationship Id="rId4" Type="http://schemas.openxmlformats.org/officeDocument/2006/relationships/hyperlink" Target="https://www.irs.gov/pub/irs-drop/a-21-10.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https://www.corifund.com/" TargetMode="External"/><Relationship Id="rId3" Type="http://schemas.openxmlformats.org/officeDocument/2006/relationships/image" Target="../media/image2.png"/><Relationship Id="rId7" Type="http://schemas.openxmlformats.org/officeDocument/2006/relationships/hyperlink" Target="https://omaha.com/community/ralston/ralston-looking-to-create-more-businesses-and-jobs/article_9652e1bb-daef-5771-b922-cdf6e0ca8cf5.htm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eig.org/wp-content/uploads/2020/02/CaseStudy-Proximity-CORI-Investment-Profile.pdf" TargetMode="External"/><Relationship Id="rId11" Type="http://schemas.openxmlformats.org/officeDocument/2006/relationships/hyperlink" Target="https://nextpittsburgh.com/city-design/r-k-mellon-foundation-and-arctaris-commit-20-million-to-opportunity-zones-in-distressed-communities/" TargetMode="External"/><Relationship Id="rId5" Type="http://schemas.openxmlformats.org/officeDocument/2006/relationships/hyperlink" Target="https://eig.org/wp-content/uploads/2021/01/MLK-Gateway-OZ-Investment-Profile.pdf" TargetMode="External"/><Relationship Id="rId10" Type="http://schemas.openxmlformats.org/officeDocument/2006/relationships/hyperlink" Target="https://www.occ.gov/publications-and-resources/publications/community-affairs/community-developments-investments/jan-2021/index-cdi-jan-2021.html" TargetMode="External"/><Relationship Id="rId4" Type="http://schemas.openxmlformats.org/officeDocument/2006/relationships/hyperlink" Target="https://www.lisc.org/indianapolis/regional-stories/community-leaders-use-opportunity-zones-bring-new-life-small-town-indiana/" TargetMode="External"/><Relationship Id="rId9" Type="http://schemas.openxmlformats.org/officeDocument/2006/relationships/hyperlink" Target="https://www.erieinsurance.com/news-room/press-releases/2020/arctaris-impact-investo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ctrTitle"/>
          </p:nvPr>
        </p:nvSpPr>
        <p:spPr>
          <a:xfrm>
            <a:off x="446266" y="2881900"/>
            <a:ext cx="8183700" cy="3678181"/>
          </a:xfrm>
          <a:prstGeom prst="rect">
            <a:avLst/>
          </a:prstGeom>
          <a:noFill/>
          <a:ln>
            <a:noFill/>
          </a:ln>
        </p:spPr>
        <p:txBody>
          <a:bodyPr spcFirstLastPara="1" wrap="square" lIns="91425" tIns="45700" rIns="91425" bIns="45700" anchor="b" anchorCtr="0">
            <a:noAutofit/>
          </a:bodyPr>
          <a:lstStyle/>
          <a:p>
            <a:pPr fontAlgn="base">
              <a:lnSpc>
                <a:spcPct val="150000"/>
              </a:lnSpc>
            </a:pPr>
            <a:r>
              <a:rPr lang="en-US" sz="1800" b="1" dirty="0">
                <a:latin typeface="Galaxie Polaris Light" panose="02000000000000000000" pitchFamily="2" charset="0"/>
                <a:ea typeface="Galaxie Polaris Light" panose="02000000000000000000" pitchFamily="2" charset="0"/>
                <a:cs typeface="Galaxie Polaris Light" panose="02000000000000000000" pitchFamily="2" charset="0"/>
              </a:rPr>
              <a:t>Engaging Investors in Opportunity Zones Deals</a:t>
            </a:r>
            <a:br>
              <a:rPr lang="en-US" sz="1600" dirty="0">
                <a:latin typeface="+mn-lt"/>
                <a:ea typeface="Galaxie Polaris Light" panose="02000000000000000000" pitchFamily="2" charset="0"/>
                <a:cs typeface="Galaxie Polaris Light" panose="02000000000000000000" pitchFamily="2" charset="0"/>
              </a:rPr>
            </a:br>
            <a:br>
              <a:rPr lang="en-US" sz="800" dirty="0">
                <a:latin typeface="+mn-lt"/>
                <a:ea typeface="Galaxie Polaris Light" panose="02000000000000000000" pitchFamily="2" charset="0"/>
                <a:cs typeface="Galaxie Polaris Light" panose="02000000000000000000" pitchFamily="2" charset="0"/>
              </a:rPr>
            </a:br>
            <a:r>
              <a:rPr lang="en-US" sz="1400" i="1" dirty="0">
                <a:latin typeface="Galaxie Polaris Light" panose="02000000000000000000" pitchFamily="2" charset="0"/>
                <a:ea typeface="Galaxie Polaris Light" panose="02000000000000000000" pitchFamily="2" charset="0"/>
                <a:cs typeface="Galaxie Polaris Light" panose="02000000000000000000" pitchFamily="2" charset="0"/>
              </a:rPr>
              <a:t>Presented by:</a:t>
            </a:r>
            <a:b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t>Kenneth Megan, Economic Innovation Group</a:t>
            </a:r>
            <a:b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t>Rachel Reilly, Aces &amp; Archers</a:t>
            </a:r>
            <a:b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br>
            <a:b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1400" i="1" dirty="0">
                <a:latin typeface="Galaxie Polaris Light" panose="02000000000000000000" pitchFamily="2" charset="0"/>
                <a:ea typeface="Galaxie Polaris Light" panose="02000000000000000000" pitchFamily="2" charset="0"/>
                <a:cs typeface="Galaxie Polaris Light" panose="02000000000000000000" pitchFamily="2" charset="0"/>
              </a:rPr>
              <a:t>With guest speakers:</a:t>
            </a:r>
            <a:b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t>Emily </a:t>
            </a:r>
            <a:r>
              <a:rPr lang="en-US" sz="1400" dirty="0" err="1">
                <a:latin typeface="Galaxie Polaris Light" panose="02000000000000000000" pitchFamily="2" charset="0"/>
                <a:ea typeface="Galaxie Polaris Light" panose="02000000000000000000" pitchFamily="2" charset="0"/>
                <a:cs typeface="Galaxie Polaris Light" panose="02000000000000000000" pitchFamily="2" charset="0"/>
              </a:rPr>
              <a:t>Lecuyer</a:t>
            </a:r>
            <a: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t>, AltCap, </a:t>
            </a:r>
            <a:r>
              <a:rPr lang="en-US" sz="14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equity</a:t>
            </a:r>
            <a:r>
              <a:rPr lang="en-US" sz="1400" baseline="300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2</a:t>
            </a:r>
            <a:b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t>David Kunz, Hall Venture Partners</a:t>
            </a:r>
            <a:b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t>Will Walker, Hall Venture Partners</a:t>
            </a:r>
            <a:b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1400" dirty="0">
                <a:latin typeface="Galaxie Polaris Light" panose="02000000000000000000" pitchFamily="2" charset="0"/>
                <a:ea typeface="Galaxie Polaris Light" panose="02000000000000000000" pitchFamily="2" charset="0"/>
                <a:cs typeface="Galaxie Polaris Light" panose="02000000000000000000" pitchFamily="2" charset="0"/>
              </a:rPr>
              <a:t>Stacy Cumberbatch, Blended Impact</a:t>
            </a:r>
            <a:br>
              <a:rPr lang="en-US" dirty="0"/>
            </a:br>
            <a:br>
              <a:rPr lang="en-US" sz="1100" i="1" dirty="0">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June 2, 2021</a:t>
            </a:r>
            <a:br>
              <a:rPr lang="en-US" sz="800" i="1" dirty="0">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1100" dirty="0">
                <a:latin typeface="Galaxie Polaris Light" panose="02000000000000000000" pitchFamily="2" charset="0"/>
                <a:ea typeface="Galaxie Polaris Light" panose="02000000000000000000" pitchFamily="2" charset="0"/>
                <a:cs typeface="Galaxie Polaris Light" panose="02000000000000000000" pitchFamily="2" charset="0"/>
              </a:rPr>
              <a:t>OZ Webinar Series</a:t>
            </a:r>
            <a:b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br>
            <a:endParaRPr sz="2000" dirty="0">
              <a:solidFill>
                <a:srgbClr val="7F7F7F"/>
              </a:solidFill>
              <a:latin typeface="Galaxie Polaris Light" panose="02000000000000000000" pitchFamily="2" charset="0"/>
              <a:ea typeface="Galaxie Polaris Light" panose="02000000000000000000" pitchFamily="2" charset="0"/>
              <a:cs typeface="Galaxie Polaris Light" panose="02000000000000000000" pitchFamily="2" charset="0"/>
              <a:sym typeface="Georgia"/>
            </a:endParaRPr>
          </a:p>
        </p:txBody>
      </p:sp>
      <p:pic>
        <p:nvPicPr>
          <p:cNvPr id="91" name="Google Shape;91;p14"/>
          <p:cNvPicPr preferRelativeResize="0"/>
          <p:nvPr/>
        </p:nvPicPr>
        <p:blipFill rotWithShape="1">
          <a:blip r:embed="rId3">
            <a:alphaModFix/>
          </a:blip>
          <a:srcRect/>
          <a:stretch/>
        </p:blipFill>
        <p:spPr>
          <a:xfrm>
            <a:off x="286374" y="297919"/>
            <a:ext cx="1845793" cy="1066756"/>
          </a:xfrm>
          <a:prstGeom prst="rect">
            <a:avLst/>
          </a:prstGeom>
          <a:noFill/>
          <a:ln>
            <a:noFill/>
          </a:ln>
        </p:spPr>
      </p:pic>
      <p:cxnSp>
        <p:nvCxnSpPr>
          <p:cNvPr id="94" name="Google Shape;94;p14"/>
          <p:cNvCxnSpPr/>
          <p:nvPr/>
        </p:nvCxnSpPr>
        <p:spPr>
          <a:xfrm>
            <a:off x="286366" y="1665368"/>
            <a:ext cx="8343600" cy="0"/>
          </a:xfrm>
          <a:prstGeom prst="straightConnector1">
            <a:avLst/>
          </a:prstGeom>
          <a:noFill/>
          <a:ln w="12700" cap="flat" cmpd="sng">
            <a:solidFill>
              <a:srgbClr val="CB805C"/>
            </a:solidFill>
            <a:prstDash val="solid"/>
            <a:miter lim="800000"/>
            <a:headEnd type="none" w="sm" len="sm"/>
            <a:tailEnd type="none" w="sm" len="sm"/>
          </a:ln>
        </p:spPr>
      </p:cxnSp>
      <p:sp>
        <p:nvSpPr>
          <p:cNvPr id="95" name="Google Shape;95;p14"/>
          <p:cNvSpPr txBox="1"/>
          <p:nvPr/>
        </p:nvSpPr>
        <p:spPr>
          <a:xfrm>
            <a:off x="286366" y="6157321"/>
            <a:ext cx="8682020" cy="505391"/>
          </a:xfrm>
          <a:prstGeom prst="rect">
            <a:avLst/>
          </a:prstGeom>
          <a:noFill/>
          <a:ln>
            <a:noFill/>
          </a:ln>
        </p:spPr>
        <p:txBody>
          <a:bodyPr spcFirstLastPara="1" wrap="square" lIns="91425" tIns="91425" rIns="91425" bIns="91425" anchor="t" anchorCtr="0">
            <a:noAutofit/>
          </a:bodyPr>
          <a:lstStyle/>
          <a:p>
            <a:r>
              <a:rPr lang="en-US" sz="800" i="1" dirty="0">
                <a:latin typeface="Galaxie Polaris Light" panose="02000000000000000000" pitchFamily="2" charset="0"/>
                <a:ea typeface="Galaxie Polaris Light" panose="02000000000000000000" pitchFamily="2" charset="0"/>
                <a:cs typeface="Galaxie Polaris Light" panose="02000000000000000000" pitchFamily="2" charset="0"/>
              </a:rPr>
              <a:t>The material and information provided is for informational purposes only. It does not constitute an offer to sell or a solicitation of an offer to buy any interests in an opportunity fund or any other securities. Any such offering will be made only in accordance with the terms and conditions set forth in a definitive agreement and will be made in reliance upon an exemption from registration under the United States Securities Act of 1933, as amended.</a:t>
            </a:r>
          </a:p>
        </p:txBody>
      </p:sp>
      <p:sp>
        <p:nvSpPr>
          <p:cNvPr id="96" name="Google Shape;96;p14"/>
          <p:cNvSpPr txBox="1"/>
          <p:nvPr/>
        </p:nvSpPr>
        <p:spPr>
          <a:xfrm>
            <a:off x="3137175" y="1213750"/>
            <a:ext cx="53661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Georgia"/>
              <a:ea typeface="Georgia"/>
              <a:cs typeface="Georgia"/>
              <a:sym typeface="Georgia"/>
            </a:endParaRPr>
          </a:p>
        </p:txBody>
      </p:sp>
    </p:spTree>
    <p:extLst>
      <p:ext uri="{BB962C8B-B14F-4D97-AF65-F5344CB8AC3E}">
        <p14:creationId xmlns:p14="http://schemas.microsoft.com/office/powerpoint/2010/main" val="47482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10</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solidFill>
                  <a:schemeClr val="tx1"/>
                </a:solidFill>
              </a:rPr>
              <a:t>equity</a:t>
            </a:r>
            <a:r>
              <a:rPr lang="en-US" sz="2400" baseline="30000" dirty="0">
                <a:solidFill>
                  <a:schemeClr val="tx1"/>
                </a:solidFill>
              </a:rPr>
              <a:t>2</a:t>
            </a:r>
            <a:r>
              <a:rPr lang="en-US" sz="2400" kern="800" spc="-90" dirty="0">
                <a:solidFill>
                  <a:schemeClr val="tx1"/>
                </a:solidFill>
              </a:rPr>
              <a:t> Impact Fund</a:t>
            </a:r>
            <a:endParaRPr lang="en-US" sz="4000" kern="800" spc="-90" dirty="0">
              <a:solidFill>
                <a:schemeClr val="tx1"/>
              </a:solidFill>
            </a:endParaRP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315654" y="1187739"/>
            <a:ext cx="8602494" cy="1553310"/>
          </a:xfrm>
          <a:prstGeom prst="rect">
            <a:avLst/>
          </a:prstGeom>
          <a:noFill/>
        </p:spPr>
        <p:txBody>
          <a:bodyPr wrap="square" rtlCol="0">
            <a:spAutoFit/>
          </a:bodyPr>
          <a:lstStyle/>
          <a:p>
            <a:pPr>
              <a:lnSpc>
                <a:spcPct val="114000"/>
              </a:lnSpc>
            </a:pPr>
            <a:endPar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indent="-285750">
              <a:lnSpc>
                <a:spcPct val="114000"/>
              </a:lnSpc>
              <a:buFont typeface="Arial" panose="020B0604020202020204" pitchFamily="34" charset="0"/>
              <a:buChar char="•"/>
            </a:pPr>
            <a:endParaRPr lang="en-US" sz="13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8" name="Content Placeholder 3">
            <a:extLst>
              <a:ext uri="{FF2B5EF4-FFF2-40B4-BE49-F238E27FC236}">
                <a16:creationId xmlns:a16="http://schemas.microsoft.com/office/drawing/2014/main" id="{119561CC-548C-FB4A-A22F-414582FA2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66" y="1710022"/>
            <a:ext cx="7803773" cy="3609733"/>
          </a:xfrm>
          <a:prstGeom prst="rect">
            <a:avLst/>
          </a:prstGeom>
        </p:spPr>
      </p:pic>
    </p:spTree>
    <p:extLst>
      <p:ext uri="{BB962C8B-B14F-4D97-AF65-F5344CB8AC3E}">
        <p14:creationId xmlns:p14="http://schemas.microsoft.com/office/powerpoint/2010/main" val="270163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11</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equity, squared.</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315653" y="1187739"/>
            <a:ext cx="7889233" cy="5212132"/>
          </a:xfrm>
          <a:prstGeom prst="rect">
            <a:avLst/>
          </a:prstGeom>
          <a:noFill/>
        </p:spPr>
        <p:txBody>
          <a:bodyPr wrap="square" rtlCol="0">
            <a:spAutoFit/>
          </a:bodyPr>
          <a:lstStyle/>
          <a:p>
            <a:pPr marL="574675" indent="-400050"/>
            <a:endParaRPr lang="en-US" sz="1600" dirty="0">
              <a:solidFill>
                <a:srgbClr val="2C8F82"/>
              </a:solidFill>
              <a:latin typeface="Founders Grotesk Text Light" panose="020B0303030202060204" pitchFamily="34" charset="77"/>
            </a:endParaRPr>
          </a:p>
          <a:p>
            <a:pPr marL="574675" indent="-400050">
              <a:lnSpc>
                <a:spcPct val="150000"/>
              </a:lnSpc>
            </a:pPr>
            <a:r>
              <a:rPr lang="en-US" sz="1600" b="1"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1. the quality of being fair and impartial. </a:t>
            </a:r>
          </a:p>
          <a:p>
            <a:pPr marL="749300" indent="-398463">
              <a:lnSpc>
                <a:spcPct val="150000"/>
              </a:lnSpc>
            </a:pPr>
            <a: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“equity of treatment” </a:t>
            </a:r>
            <a:b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synonyms: </a:t>
            </a:r>
            <a:r>
              <a:rPr lang="en-US" sz="1600" i="1"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fairness, fair-mindedness, justness, justice, equitableness, fair play </a:t>
            </a:r>
          </a:p>
          <a:p>
            <a:pPr marL="749300" indent="-398463">
              <a:lnSpc>
                <a:spcPct val="150000"/>
              </a:lnSpc>
            </a:pPr>
            <a:endPar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574675" indent="-400050">
              <a:lnSpc>
                <a:spcPct val="150000"/>
              </a:lnSpc>
            </a:pPr>
            <a:r>
              <a:rPr lang="en-US" sz="1600" b="1"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2. the value of the shares issued by a company. </a:t>
            </a:r>
          </a:p>
          <a:p>
            <a:pPr marL="749300" indent="-398463">
              <a:lnSpc>
                <a:spcPct val="150000"/>
              </a:lnSpc>
            </a:pPr>
            <a: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“they own 62% of the group’s equity”; “the builder owns 25% of the equity in the property” </a:t>
            </a:r>
            <a:b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br>
            <a: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synonyms: </a:t>
            </a:r>
            <a:r>
              <a:rPr lang="en-US" sz="1600" i="1"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value, worth, valuation; ownership, rights, proprietorship, right of possession </a:t>
            </a:r>
          </a:p>
          <a:p>
            <a:pPr marL="285750" indent="-285750">
              <a:lnSpc>
                <a:spcPct val="114000"/>
              </a:lnSpc>
              <a:buFont typeface="Arial" panose="020B0604020202020204" pitchFamily="34" charset="0"/>
              <a:buChar char="•"/>
            </a:pPr>
            <a:endParaRPr lang="en-US" sz="13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Tree>
    <p:extLst>
      <p:ext uri="{BB962C8B-B14F-4D97-AF65-F5344CB8AC3E}">
        <p14:creationId xmlns:p14="http://schemas.microsoft.com/office/powerpoint/2010/main" val="3396300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2">
            <a:extLst>
              <a:ext uri="{FF2B5EF4-FFF2-40B4-BE49-F238E27FC236}">
                <a16:creationId xmlns:a16="http://schemas.microsoft.com/office/drawing/2014/main" id="{A4FA3BE6-AE9C-2F40-9EA2-949F93248493}"/>
              </a:ext>
            </a:extLst>
          </p:cNvPr>
          <p:cNvSpPr txBox="1">
            <a:spLocks/>
          </p:cNvSpPr>
          <p:nvPr/>
        </p:nvSpPr>
        <p:spPr>
          <a:xfrm>
            <a:off x="348166" y="452199"/>
            <a:ext cx="8537470" cy="342900"/>
          </a:xfrm>
          <a:prstGeom prst="rect">
            <a:avLst/>
          </a:prstGeom>
        </p:spPr>
        <p:txBody>
          <a:bodyPr lIns="0" tIns="0" rIns="0" bIns="0" anchor="t" anchorCtr="0">
            <a:noAutofit/>
          </a:bodyPr>
          <a:lstStyle>
            <a:lvl1pPr algn="l" defTabSz="914400" rtl="0" eaLnBrk="1" latinLnBrk="0" hangingPunct="1">
              <a:lnSpc>
                <a:spcPct val="85000"/>
              </a:lnSpc>
              <a:spcBef>
                <a:spcPct val="0"/>
              </a:spcBef>
              <a:buNone/>
              <a:defRPr sz="4000" b="0" i="0" kern="1200" spc="-120" baseline="0">
                <a:solidFill>
                  <a:schemeClr val="accent1"/>
                </a:solidFill>
                <a:latin typeface="Founders Grotesk Text Light" panose="020B0303030202060204" pitchFamily="34" charset="77"/>
                <a:ea typeface="+mj-ea"/>
                <a:cs typeface="+mj-cs"/>
              </a:defRPr>
            </a:lvl1pPr>
          </a:lstStyle>
          <a:p>
            <a:pPr algn="ctr"/>
            <a:r>
              <a:rPr lang="en-US" sz="24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Comprehensive Capital + Impact Framework</a:t>
            </a:r>
          </a:p>
        </p:txBody>
      </p:sp>
      <p:sp>
        <p:nvSpPr>
          <p:cNvPr id="21" name="Content Placeholder 2">
            <a:extLst>
              <a:ext uri="{FF2B5EF4-FFF2-40B4-BE49-F238E27FC236}">
                <a16:creationId xmlns:a16="http://schemas.microsoft.com/office/drawing/2014/main" id="{8143B056-F4A5-244C-899F-ACB0E5BC13B7}"/>
              </a:ext>
            </a:extLst>
          </p:cNvPr>
          <p:cNvSpPr txBox="1">
            <a:spLocks/>
          </p:cNvSpPr>
          <p:nvPr/>
        </p:nvSpPr>
        <p:spPr>
          <a:xfrm>
            <a:off x="349401" y="1697605"/>
            <a:ext cx="8223099" cy="802184"/>
          </a:xfrm>
          <a:prstGeom prst="rect">
            <a:avLst/>
          </a:prstGeom>
        </p:spPr>
        <p:txBody>
          <a:bodyPr vert="horz" wrap="square"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US" sz="1500" dirty="0">
              <a:solidFill>
                <a:srgbClr val="2C8F82"/>
              </a:solidFill>
              <a:latin typeface="Founders Grotesk Text Medium" panose="020B0503030202060204" pitchFamily="34" charset="77"/>
            </a:endParaRPr>
          </a:p>
          <a:p>
            <a:endParaRPr lang="en-US" sz="1500" dirty="0">
              <a:solidFill>
                <a:srgbClr val="2C8F82"/>
              </a:solidFill>
              <a:latin typeface="Founders Grotesk Text Medium" panose="020B0503030202060204" pitchFamily="34" charset="77"/>
            </a:endParaRPr>
          </a:p>
          <a:p>
            <a:endParaRPr lang="en-US" sz="1500" dirty="0">
              <a:solidFill>
                <a:srgbClr val="2C8F82"/>
              </a:solidFill>
              <a:latin typeface="Founders Grotesk Text Medium" panose="020B0503030202060204" pitchFamily="34" charset="77"/>
            </a:endParaRPr>
          </a:p>
          <a:p>
            <a:endParaRPr lang="en-US" sz="1350" dirty="0">
              <a:solidFill>
                <a:srgbClr val="2C8F82"/>
              </a:solidFill>
              <a:latin typeface="Founders Grotesk Text Medium" panose="020B0503030202060204" pitchFamily="34" charset="77"/>
            </a:endParaRPr>
          </a:p>
          <a:p>
            <a:endParaRPr lang="en-US" sz="1350" dirty="0">
              <a:solidFill>
                <a:srgbClr val="2C8F82"/>
              </a:solidFill>
              <a:latin typeface="Founders Grotesk Text Medium" panose="020B0503030202060204" pitchFamily="34" charset="77"/>
            </a:endParaRPr>
          </a:p>
          <a:p>
            <a:r>
              <a:rPr lang="en-US" sz="1350" dirty="0">
                <a:solidFill>
                  <a:srgbClr val="2C8F82"/>
                </a:solidFill>
                <a:latin typeface="Founders Grotesk Text Medium" panose="020B0503030202060204" pitchFamily="34" charset="77"/>
              </a:rPr>
              <a:t> </a:t>
            </a:r>
          </a:p>
          <a:p>
            <a:endParaRPr lang="en-US" sz="1500" dirty="0">
              <a:solidFill>
                <a:srgbClr val="2C8F82"/>
              </a:solidFill>
              <a:latin typeface="Founders Grotesk Text Medium" panose="020B0503030202060204" pitchFamily="34" charset="77"/>
            </a:endParaRPr>
          </a:p>
          <a:p>
            <a:endParaRPr lang="en-US" sz="1500" dirty="0">
              <a:solidFill>
                <a:srgbClr val="2C8F82"/>
              </a:solidFill>
              <a:latin typeface="Founders Grotesk Text Medium" panose="020B0503030202060204" pitchFamily="34" charset="77"/>
            </a:endParaRPr>
          </a:p>
          <a:p>
            <a:endParaRPr lang="en-US" sz="1500" dirty="0">
              <a:solidFill>
                <a:srgbClr val="2C8F82"/>
              </a:solidFill>
              <a:latin typeface="Founders Grotesk Text Medium" panose="020B0503030202060204" pitchFamily="34" charset="77"/>
            </a:endParaRPr>
          </a:p>
          <a:p>
            <a:endParaRPr lang="en-US" sz="1500" dirty="0">
              <a:solidFill>
                <a:srgbClr val="2C8F82"/>
              </a:solidFill>
              <a:latin typeface="Founders Grotesk Text Medium" panose="020B0503030202060204" pitchFamily="34" charset="77"/>
            </a:endParaRPr>
          </a:p>
          <a:p>
            <a:endParaRPr lang="en-US" sz="1500" dirty="0">
              <a:solidFill>
                <a:srgbClr val="2C8F82"/>
              </a:solidFill>
              <a:latin typeface="Founders Grotesk Text Medium" panose="020B0503030202060204" pitchFamily="34" charset="77"/>
            </a:endParaRPr>
          </a:p>
          <a:p>
            <a:endParaRPr lang="en-US" sz="1500" dirty="0">
              <a:solidFill>
                <a:srgbClr val="2C8F82"/>
              </a:solidFill>
              <a:latin typeface="Founders Grotesk Text Medium" panose="020B0503030202060204" pitchFamily="34" charset="77"/>
            </a:endParaRPr>
          </a:p>
          <a:p>
            <a:endParaRPr lang="en-US" sz="1500" dirty="0">
              <a:solidFill>
                <a:srgbClr val="2C8F82"/>
              </a:solidFill>
              <a:latin typeface="Founders Grotesk Text Medium" panose="020B0503030202060204" pitchFamily="34" charset="77"/>
            </a:endParaRPr>
          </a:p>
          <a:p>
            <a:pPr marL="0" indent="0">
              <a:lnSpc>
                <a:spcPts val="1800"/>
              </a:lnSpc>
              <a:spcBef>
                <a:spcPts val="1200"/>
              </a:spcBef>
              <a:buNone/>
            </a:pPr>
            <a:endParaRPr lang="en-US" sz="1500" dirty="0">
              <a:solidFill>
                <a:srgbClr val="2C8F82"/>
              </a:solidFill>
              <a:latin typeface="Founders Grotesk Text Light" panose="020B0303030202060204" pitchFamily="34" charset="77"/>
            </a:endParaRPr>
          </a:p>
        </p:txBody>
      </p:sp>
      <p:pic>
        <p:nvPicPr>
          <p:cNvPr id="34" name="Picture 33" descr="A picture containing table&#10;&#10;Description automatically generated">
            <a:extLst>
              <a:ext uri="{FF2B5EF4-FFF2-40B4-BE49-F238E27FC236}">
                <a16:creationId xmlns:a16="http://schemas.microsoft.com/office/drawing/2014/main" id="{3CD80A61-9793-5945-B2ED-3A4F6501A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848" y="3390992"/>
            <a:ext cx="1600282" cy="516627"/>
          </a:xfrm>
          <a:prstGeom prst="rect">
            <a:avLst/>
          </a:prstGeom>
        </p:spPr>
      </p:pic>
      <p:pic>
        <p:nvPicPr>
          <p:cNvPr id="10" name="Picture 9" descr="A close up of a sign&#10;&#10;Description automatically generated">
            <a:extLst>
              <a:ext uri="{FF2B5EF4-FFF2-40B4-BE49-F238E27FC236}">
                <a16:creationId xmlns:a16="http://schemas.microsoft.com/office/drawing/2014/main" id="{52C22979-B774-DE45-A8F8-78053FB1D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475" y="1882275"/>
            <a:ext cx="1798789" cy="464586"/>
          </a:xfrm>
          <a:prstGeom prst="rect">
            <a:avLst/>
          </a:prstGeom>
          <a:noFill/>
        </p:spPr>
      </p:pic>
      <p:pic>
        <p:nvPicPr>
          <p:cNvPr id="7" name="Picture 6">
            <a:extLst>
              <a:ext uri="{FF2B5EF4-FFF2-40B4-BE49-F238E27FC236}">
                <a16:creationId xmlns:a16="http://schemas.microsoft.com/office/drawing/2014/main" id="{1A2FBA38-A166-5742-94AF-F6E474BFBD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848" y="4798822"/>
            <a:ext cx="1528633" cy="594468"/>
          </a:xfrm>
          <a:prstGeom prst="rect">
            <a:avLst/>
          </a:prstGeom>
        </p:spPr>
      </p:pic>
      <p:sp>
        <p:nvSpPr>
          <p:cNvPr id="11" name="Content Placeholder 2">
            <a:extLst>
              <a:ext uri="{FF2B5EF4-FFF2-40B4-BE49-F238E27FC236}">
                <a16:creationId xmlns:a16="http://schemas.microsoft.com/office/drawing/2014/main" id="{C598F78B-BDAF-7A49-878A-429D2C06FDE9}"/>
              </a:ext>
            </a:extLst>
          </p:cNvPr>
          <p:cNvSpPr txBox="1">
            <a:spLocks/>
          </p:cNvSpPr>
          <p:nvPr/>
        </p:nvSpPr>
        <p:spPr>
          <a:xfrm>
            <a:off x="4039533" y="1528314"/>
            <a:ext cx="5614416" cy="570383"/>
          </a:xfrm>
          <a:prstGeom prst="rect">
            <a:avLst/>
          </a:prstGeom>
        </p:spPr>
        <p:txBody>
          <a:bodyPr vert="horz" wrap="square"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50000"/>
              </a:lnSpc>
              <a:spcBef>
                <a:spcPts val="0"/>
              </a:spcBef>
              <a:buNone/>
            </a:pPr>
            <a: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$250MM+ New Markets Tax Credits</a:t>
            </a:r>
          </a:p>
          <a:p>
            <a:pPr marL="0" indent="0">
              <a:lnSpc>
                <a:spcPct val="150000"/>
              </a:lnSpc>
              <a:spcBef>
                <a:spcPts val="0"/>
              </a:spcBef>
              <a:buNone/>
            </a:pPr>
            <a: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$20MM+ in small business lending </a:t>
            </a:r>
          </a:p>
          <a:p>
            <a:pPr marL="0" indent="0">
              <a:lnSpc>
                <a:spcPct val="150000"/>
              </a:lnSpc>
              <a:spcBef>
                <a:spcPts val="0"/>
              </a:spcBef>
              <a:buNone/>
            </a:pPr>
            <a: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&lt;3% default rate</a:t>
            </a:r>
          </a:p>
          <a:p>
            <a:pPr marL="0" indent="0">
              <a:lnSpc>
                <a:spcPct val="150000"/>
              </a:lnSpc>
              <a:spcBef>
                <a:spcPts val="0"/>
              </a:spcBef>
              <a:buNone/>
            </a:pPr>
            <a:endParaRPr lang="en-US" sz="135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0" indent="0">
              <a:lnSpc>
                <a:spcPct val="150000"/>
              </a:lnSpc>
              <a:spcBef>
                <a:spcPts val="0"/>
              </a:spcBef>
              <a:buNone/>
            </a:pPr>
            <a:endParaRPr lang="en-US" sz="135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0" indent="0">
              <a:lnSpc>
                <a:spcPct val="150000"/>
              </a:lnSpc>
              <a:spcBef>
                <a:spcPts val="0"/>
              </a:spcBef>
              <a:buNone/>
            </a:pPr>
            <a: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216 grants totaling $1 million </a:t>
            </a:r>
          </a:p>
          <a:p>
            <a:pPr marL="0" indent="0">
              <a:lnSpc>
                <a:spcPct val="150000"/>
              </a:lnSpc>
              <a:spcBef>
                <a:spcPts val="0"/>
              </a:spcBef>
              <a:buNone/>
            </a:pPr>
            <a: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Annual Community Development Workshop</a:t>
            </a:r>
          </a:p>
          <a:p>
            <a:pPr marL="0" indent="0">
              <a:lnSpc>
                <a:spcPct val="150000"/>
              </a:lnSpc>
              <a:spcBef>
                <a:spcPts val="0"/>
              </a:spcBef>
              <a:buNone/>
            </a:pPr>
            <a:endParaRPr lang="en-US" sz="135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0" indent="0">
              <a:lnSpc>
                <a:spcPct val="150000"/>
              </a:lnSpc>
              <a:spcBef>
                <a:spcPts val="0"/>
              </a:spcBef>
              <a:buNone/>
            </a:pPr>
            <a:endParaRPr lang="en-US" sz="135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0" indent="0">
              <a:lnSpc>
                <a:spcPct val="150000"/>
              </a:lnSpc>
              <a:spcBef>
                <a:spcPts val="0"/>
              </a:spcBef>
              <a:buNone/>
            </a:pPr>
            <a: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Formed 2019</a:t>
            </a:r>
          </a:p>
          <a:p>
            <a:pPr marL="0" indent="0">
              <a:lnSpc>
                <a:spcPct val="150000"/>
              </a:lnSpc>
              <a:spcBef>
                <a:spcPts val="0"/>
              </a:spcBef>
              <a:buNone/>
            </a:pPr>
            <a: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Over $2MM impact investment capital raised</a:t>
            </a:r>
          </a:p>
          <a:p>
            <a:pPr marL="0" indent="0">
              <a:lnSpc>
                <a:spcPct val="150000"/>
              </a:lnSpc>
              <a:spcBef>
                <a:spcPts val="0"/>
              </a:spcBef>
              <a:buNone/>
            </a:pPr>
            <a: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We make it easy to invest in impact.</a:t>
            </a:r>
          </a:p>
          <a:p>
            <a:pPr marL="0" indent="0">
              <a:lnSpc>
                <a:spcPct val="100000"/>
              </a:lnSpc>
              <a:spcBef>
                <a:spcPts val="0"/>
              </a:spcBef>
              <a:buNone/>
            </a:pPr>
            <a:endParaRPr lang="en-US" sz="1500" dirty="0">
              <a:solidFill>
                <a:srgbClr val="2C8F82"/>
              </a:solidFill>
              <a:latin typeface="Founders Grotesk Text Light" panose="020B0303030202060204" pitchFamily="34" charset="77"/>
            </a:endParaRPr>
          </a:p>
        </p:txBody>
      </p:sp>
      <p:pic>
        <p:nvPicPr>
          <p:cNvPr id="8" name="Picture 7">
            <a:extLst>
              <a:ext uri="{FF2B5EF4-FFF2-40B4-BE49-F238E27FC236}">
                <a16:creationId xmlns:a16="http://schemas.microsoft.com/office/drawing/2014/main" id="{818EA0FB-474E-5849-BFAD-59C34DD57D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cxnSp>
        <p:nvCxnSpPr>
          <p:cNvPr id="9" name="Straight Connector 8">
            <a:extLst>
              <a:ext uri="{FF2B5EF4-FFF2-40B4-BE49-F238E27FC236}">
                <a16:creationId xmlns:a16="http://schemas.microsoft.com/office/drawing/2014/main" id="{6798C6D9-0FDA-244E-A5CB-467B034CDC8D}"/>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99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13</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defTabSz="685800">
              <a:buClrTx/>
            </a:pPr>
            <a:r>
              <a:rPr lang="en-US" sz="2400" spc="-90" dirty="0">
                <a:solidFill>
                  <a:schemeClr val="tx1"/>
                </a:solidFill>
              </a:rPr>
              <a:t>equity</a:t>
            </a:r>
            <a:r>
              <a:rPr lang="en-US" sz="2400" spc="-90" baseline="30000" dirty="0">
                <a:solidFill>
                  <a:schemeClr val="tx1"/>
                </a:solidFill>
              </a:rPr>
              <a:t>2</a:t>
            </a:r>
            <a:r>
              <a:rPr lang="en-US" sz="2400" kern="800" spc="-68" dirty="0">
                <a:solidFill>
                  <a:schemeClr val="tx1"/>
                </a:solidFill>
              </a:rPr>
              <a:t> Impact Fund Portfolio Construction</a:t>
            </a:r>
            <a:endParaRPr lang="en-US" sz="1800" kern="800" spc="-68" dirty="0">
              <a:solidFill>
                <a:schemeClr val="tx1"/>
              </a:solidFill>
            </a:endParaRP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315654" y="1187739"/>
            <a:ext cx="8602494" cy="1553310"/>
          </a:xfrm>
          <a:prstGeom prst="rect">
            <a:avLst/>
          </a:prstGeom>
          <a:noFill/>
        </p:spPr>
        <p:txBody>
          <a:bodyPr wrap="square" rtlCol="0">
            <a:spAutoFit/>
          </a:bodyPr>
          <a:lstStyle/>
          <a:p>
            <a:pPr>
              <a:lnSpc>
                <a:spcPct val="114000"/>
              </a:lnSpc>
            </a:pPr>
            <a:endPar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indent="-285750">
              <a:lnSpc>
                <a:spcPct val="114000"/>
              </a:lnSpc>
              <a:buFont typeface="Arial" panose="020B0604020202020204" pitchFamily="34" charset="0"/>
              <a:buChar char="•"/>
            </a:pPr>
            <a:endParaRPr lang="en-US" sz="13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1" name="Rectangle 10">
            <a:extLst>
              <a:ext uri="{FF2B5EF4-FFF2-40B4-BE49-F238E27FC236}">
                <a16:creationId xmlns:a16="http://schemas.microsoft.com/office/drawing/2014/main" id="{F7EA8F93-3B63-E54A-9BE8-06E5F3F45982}"/>
              </a:ext>
            </a:extLst>
          </p:cNvPr>
          <p:cNvSpPr/>
          <p:nvPr/>
        </p:nvSpPr>
        <p:spPr>
          <a:xfrm>
            <a:off x="365760" y="2663469"/>
            <a:ext cx="4206240" cy="1518364"/>
          </a:xfrm>
          <a:prstGeom prst="rect">
            <a:avLst/>
          </a:prstGeom>
        </p:spPr>
        <p:txBody>
          <a:bodyPr wrap="square">
            <a:spAutoFit/>
          </a:bodyPr>
          <a:lstStyle/>
          <a:p>
            <a:pPr marL="214313" indent="-214313" defTabSz="342900">
              <a:lnSpc>
                <a:spcPct val="150000"/>
              </a:lnSpc>
              <a:buClrTx/>
              <a:buFont typeface="Arial" panose="020B0604020202020204" pitchFamily="34" charset="0"/>
              <a:buChar char="•"/>
            </a:pPr>
            <a:r>
              <a:rPr lang="en-US" sz="1600" kern="12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75% of investments in minority and women-led firms</a:t>
            </a:r>
          </a:p>
          <a:p>
            <a:pPr marL="214313" indent="-214313" defTabSz="342900">
              <a:lnSpc>
                <a:spcPct val="150000"/>
              </a:lnSpc>
              <a:buClrTx/>
              <a:buFont typeface="Arial" panose="020B0604020202020204" pitchFamily="34" charset="0"/>
              <a:buChar char="•"/>
            </a:pPr>
            <a:r>
              <a:rPr lang="en-US" sz="1600" kern="12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100% Kansas City focused</a:t>
            </a:r>
          </a:p>
          <a:p>
            <a:pPr marL="214313" indent="-214313" defTabSz="342900">
              <a:lnSpc>
                <a:spcPct val="150000"/>
              </a:lnSpc>
              <a:buClrTx/>
              <a:buFont typeface="Arial" panose="020B0604020202020204" pitchFamily="34" charset="0"/>
              <a:buChar char="•"/>
            </a:pPr>
            <a:r>
              <a:rPr lang="en-US" sz="1600" kern="12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100% Distressed census tracts</a:t>
            </a:r>
          </a:p>
        </p:txBody>
      </p:sp>
      <p:pic>
        <p:nvPicPr>
          <p:cNvPr id="4" name="Picture 3">
            <a:extLst>
              <a:ext uri="{FF2B5EF4-FFF2-40B4-BE49-F238E27FC236}">
                <a16:creationId xmlns:a16="http://schemas.microsoft.com/office/drawing/2014/main" id="{BDC1B6A0-507B-7343-BF36-A22D718B834C}"/>
              </a:ext>
            </a:extLst>
          </p:cNvPr>
          <p:cNvPicPr>
            <a:picLocks noChangeAspect="1"/>
          </p:cNvPicPr>
          <p:nvPr/>
        </p:nvPicPr>
        <p:blipFill>
          <a:blip r:embed="rId4"/>
          <a:stretch>
            <a:fillRect/>
          </a:stretch>
        </p:blipFill>
        <p:spPr>
          <a:xfrm>
            <a:off x="4305117" y="1967321"/>
            <a:ext cx="4838883" cy="3546732"/>
          </a:xfrm>
          <a:prstGeom prst="rect">
            <a:avLst/>
          </a:prstGeom>
        </p:spPr>
      </p:pic>
    </p:spTree>
    <p:extLst>
      <p:ext uri="{BB962C8B-B14F-4D97-AF65-F5344CB8AC3E}">
        <p14:creationId xmlns:p14="http://schemas.microsoft.com/office/powerpoint/2010/main" val="295726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14</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1330"/>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kern="800" spc="-68" dirty="0">
                <a:solidFill>
                  <a:schemeClr val="tx1"/>
                </a:solidFill>
              </a:rPr>
              <a:t>Impact Fund Investors</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541504" y="1353461"/>
            <a:ext cx="8602494" cy="2749920"/>
          </a:xfrm>
          <a:prstGeom prst="rect">
            <a:avLst/>
          </a:prstGeom>
          <a:noFill/>
        </p:spPr>
        <p:txBody>
          <a:bodyPr wrap="square" rtlCol="0">
            <a:spAutoFit/>
          </a:bodyPr>
          <a:lstStyle/>
          <a:p>
            <a:pPr marL="214313" indent="-214313" defTabSz="342900">
              <a:lnSpc>
                <a:spcPct val="150000"/>
              </a:lnSpc>
              <a:buClrTx/>
              <a:buFont typeface="Arial" panose="020B0604020202020204" pitchFamily="34" charset="0"/>
              <a:buChar char="•"/>
            </a:pPr>
            <a:r>
              <a:rPr lang="en-US" sz="1600" kern="12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Individuals: OZ investors</a:t>
            </a:r>
          </a:p>
          <a:p>
            <a:pPr marL="214313" indent="-214313" defTabSz="342900">
              <a:lnSpc>
                <a:spcPct val="150000"/>
              </a:lnSpc>
              <a:buClrTx/>
              <a:buFont typeface="Arial" panose="020B0604020202020204" pitchFamily="34" charset="0"/>
              <a:buChar char="•"/>
            </a:pPr>
            <a:r>
              <a:rPr lang="en-US" sz="1600" kern="12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Institutions: Program and Mission Related Investments</a:t>
            </a:r>
          </a:p>
          <a:p>
            <a:pPr marL="214313" indent="-214313" defTabSz="342900">
              <a:lnSpc>
                <a:spcPct val="150000"/>
              </a:lnSpc>
              <a:buClrTx/>
              <a:buFont typeface="Arial" panose="020B0604020202020204" pitchFamily="34" charset="0"/>
              <a:buChar char="•"/>
            </a:pPr>
            <a:r>
              <a:rPr lang="en-US" sz="1600" kern="12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Impact Fund + OZ Impact Fund</a:t>
            </a:r>
          </a:p>
          <a:p>
            <a:pPr marL="214313" indent="-214313" defTabSz="342900">
              <a:lnSpc>
                <a:spcPct val="150000"/>
              </a:lnSpc>
              <a:buClrTx/>
              <a:buFont typeface="Arial" panose="020B0604020202020204" pitchFamily="34" charset="0"/>
              <a:buChar char="•"/>
            </a:pPr>
            <a:r>
              <a:rPr lang="en-US" sz="1600" kern="12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Measurable Impact + Tax Advantaged Capital Preservation </a:t>
            </a:r>
          </a:p>
          <a:p>
            <a:pPr marL="285750" indent="-285750">
              <a:lnSpc>
                <a:spcPct val="114000"/>
              </a:lnSpc>
              <a:buFont typeface="Arial" panose="020B0604020202020204" pitchFamily="34" charset="0"/>
              <a:buChar char="•"/>
            </a:pPr>
            <a:endParaRPr lang="en-US" sz="13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indent="-285750">
              <a:lnSpc>
                <a:spcPct val="114000"/>
              </a:lnSpc>
              <a:buFont typeface="Arial" panose="020B0604020202020204" pitchFamily="34" charset="0"/>
              <a:buChar char="•"/>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indent="-285750">
              <a:lnSpc>
                <a:spcPct val="114000"/>
              </a:lnSpc>
              <a:buFont typeface="Arial" panose="020B0604020202020204" pitchFamily="34" charset="0"/>
              <a:buChar char="•"/>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indent="-285750">
              <a:lnSpc>
                <a:spcPct val="114000"/>
              </a:lnSpc>
              <a:buFont typeface="Arial" panose="020B0604020202020204" pitchFamily="34" charset="0"/>
              <a:buChar char="•"/>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indent="-285750">
              <a:buFont typeface="Arial" panose="020B0604020202020204" pitchFamily="34" charset="0"/>
              <a:buChar char="•"/>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Tree>
    <p:extLst>
      <p:ext uri="{BB962C8B-B14F-4D97-AF65-F5344CB8AC3E}">
        <p14:creationId xmlns:p14="http://schemas.microsoft.com/office/powerpoint/2010/main" val="3020726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15</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endPar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433452" y="4386328"/>
            <a:ext cx="4346148" cy="1365054"/>
          </a:xfrm>
          <a:prstGeom prst="rect">
            <a:avLst/>
          </a:prstGeom>
          <a:noFill/>
        </p:spPr>
        <p:txBody>
          <a:bodyPr wrap="square" rtlCol="0">
            <a:spAutoFit/>
          </a:bodyPr>
          <a:lstStyle/>
          <a:p>
            <a:pPr>
              <a:lnSpc>
                <a:spcPct val="114000"/>
              </a:lnSpc>
            </a:pPr>
            <a:r>
              <a:rPr lang="en-US" sz="1600" b="1" dirty="0">
                <a:latin typeface="Galaxie Polaris Light" panose="02000000000000000000" pitchFamily="2" charset="0"/>
                <a:ea typeface="Galaxie Polaris Light" panose="02000000000000000000" pitchFamily="2" charset="0"/>
                <a:cs typeface="Galaxie Polaris Light" panose="02000000000000000000" pitchFamily="2" charset="0"/>
              </a:rPr>
              <a:t>David Kunz</a:t>
            </a:r>
          </a:p>
          <a:p>
            <a:pPr>
              <a:lnSpc>
                <a:spcPct val="114000"/>
              </a:lnSpc>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Hall Venture Partners</a:t>
            </a:r>
            <a:endParaRPr lang="en-US" sz="13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5" name="TextBox 14">
            <a:extLst>
              <a:ext uri="{FF2B5EF4-FFF2-40B4-BE49-F238E27FC236}">
                <a16:creationId xmlns:a16="http://schemas.microsoft.com/office/drawing/2014/main" id="{BED7C1F8-94BD-8E42-8FF1-E87A5CC571C6}"/>
              </a:ext>
            </a:extLst>
          </p:cNvPr>
          <p:cNvSpPr txBox="1"/>
          <p:nvPr/>
        </p:nvSpPr>
        <p:spPr>
          <a:xfrm>
            <a:off x="3681162" y="4391551"/>
            <a:ext cx="4346148" cy="1365054"/>
          </a:xfrm>
          <a:prstGeom prst="rect">
            <a:avLst/>
          </a:prstGeom>
          <a:noFill/>
        </p:spPr>
        <p:txBody>
          <a:bodyPr wrap="square" rtlCol="0">
            <a:spAutoFit/>
          </a:bodyPr>
          <a:lstStyle/>
          <a:p>
            <a:pPr>
              <a:lnSpc>
                <a:spcPct val="114000"/>
              </a:lnSpc>
            </a:pPr>
            <a:r>
              <a:rPr lang="en-US" sz="1600" b="1" dirty="0">
                <a:latin typeface="Galaxie Polaris Light" panose="02000000000000000000" pitchFamily="2" charset="0"/>
                <a:ea typeface="Galaxie Polaris Light" panose="02000000000000000000" pitchFamily="2" charset="0"/>
                <a:cs typeface="Galaxie Polaris Light" panose="02000000000000000000" pitchFamily="2" charset="0"/>
              </a:rPr>
              <a:t>Will Walker</a:t>
            </a:r>
          </a:p>
          <a:p>
            <a:pPr>
              <a:lnSpc>
                <a:spcPct val="114000"/>
              </a:lnSpc>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Hall Venture Partners</a:t>
            </a:r>
            <a:endParaRPr lang="en-US" sz="13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5" name="Picture 4">
            <a:extLst>
              <a:ext uri="{FF2B5EF4-FFF2-40B4-BE49-F238E27FC236}">
                <a16:creationId xmlns:a16="http://schemas.microsoft.com/office/drawing/2014/main" id="{B383C0F3-934F-264B-AE38-2AD15770FDF5}"/>
              </a:ext>
            </a:extLst>
          </p:cNvPr>
          <p:cNvPicPr>
            <a:picLocks noChangeAspect="1"/>
          </p:cNvPicPr>
          <p:nvPr/>
        </p:nvPicPr>
        <p:blipFill>
          <a:blip r:embed="rId4"/>
          <a:stretch>
            <a:fillRect/>
          </a:stretch>
        </p:blipFill>
        <p:spPr>
          <a:xfrm>
            <a:off x="6457950" y="2610736"/>
            <a:ext cx="1981965" cy="892973"/>
          </a:xfrm>
          <a:prstGeom prst="rect">
            <a:avLst/>
          </a:prstGeom>
        </p:spPr>
      </p:pic>
      <p:pic>
        <p:nvPicPr>
          <p:cNvPr id="20" name="Object 2" descr="preencoded.png">
            <a:extLst>
              <a:ext uri="{FF2B5EF4-FFF2-40B4-BE49-F238E27FC236}">
                <a16:creationId xmlns:a16="http://schemas.microsoft.com/office/drawing/2014/main" id="{4A65DAF3-22BC-4A43-A6B5-FE9CC0C8C53C}"/>
              </a:ext>
            </a:extLst>
          </p:cNvPr>
          <p:cNvPicPr>
            <a:picLocks noChangeAspect="1"/>
          </p:cNvPicPr>
          <p:nvPr/>
        </p:nvPicPr>
        <p:blipFill>
          <a:blip r:embed="rId5"/>
          <a:srcRect t="1468" b="1468"/>
          <a:stretch/>
        </p:blipFill>
        <p:spPr>
          <a:xfrm>
            <a:off x="502402" y="1866897"/>
            <a:ext cx="2380655" cy="2380655"/>
          </a:xfrm>
          <a:prstGeom prst="rect">
            <a:avLst/>
          </a:prstGeom>
        </p:spPr>
      </p:pic>
      <p:pic>
        <p:nvPicPr>
          <p:cNvPr id="7" name="Picture 6">
            <a:extLst>
              <a:ext uri="{FF2B5EF4-FFF2-40B4-BE49-F238E27FC236}">
                <a16:creationId xmlns:a16="http://schemas.microsoft.com/office/drawing/2014/main" id="{991B84B5-9BF6-1F4A-A1BA-3CD0F28137C6}"/>
              </a:ext>
            </a:extLst>
          </p:cNvPr>
          <p:cNvPicPr>
            <a:picLocks noChangeAspect="1"/>
          </p:cNvPicPr>
          <p:nvPr/>
        </p:nvPicPr>
        <p:blipFill rotWithShape="1">
          <a:blip r:embed="rId6"/>
          <a:srcRect t="3336" r="3336"/>
          <a:stretch/>
        </p:blipFill>
        <p:spPr>
          <a:xfrm>
            <a:off x="3434814" y="1866896"/>
            <a:ext cx="2380655" cy="2380655"/>
          </a:xfrm>
          <a:prstGeom prst="rect">
            <a:avLst/>
          </a:prstGeom>
        </p:spPr>
      </p:pic>
    </p:spTree>
    <p:extLst>
      <p:ext uri="{BB962C8B-B14F-4D97-AF65-F5344CB8AC3E}">
        <p14:creationId xmlns:p14="http://schemas.microsoft.com/office/powerpoint/2010/main" val="2629808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16</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Hall Venture Partners</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315654" y="1187739"/>
            <a:ext cx="8602494" cy="1272592"/>
          </a:xfrm>
          <a:prstGeom prst="rect">
            <a:avLst/>
          </a:prstGeom>
          <a:noFill/>
        </p:spPr>
        <p:txBody>
          <a:bodyPr wrap="square" rtlCol="0">
            <a:spAutoFit/>
          </a:bodyPr>
          <a:lstStyle/>
          <a:p>
            <a:pPr marL="285750" indent="-285750">
              <a:lnSpc>
                <a:spcPct val="114000"/>
              </a:lnSpc>
              <a:buFont typeface="Arial" panose="020B0604020202020204" pitchFamily="34" charset="0"/>
              <a:buChar char="•"/>
            </a:pPr>
            <a:endParaRPr lang="en-US" sz="13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4" name="Picture 3">
            <a:extLst>
              <a:ext uri="{FF2B5EF4-FFF2-40B4-BE49-F238E27FC236}">
                <a16:creationId xmlns:a16="http://schemas.microsoft.com/office/drawing/2014/main" id="{DF45DA13-BC52-1744-A098-EEBFAC2E50CF}"/>
              </a:ext>
            </a:extLst>
          </p:cNvPr>
          <p:cNvPicPr>
            <a:picLocks noChangeAspect="1"/>
          </p:cNvPicPr>
          <p:nvPr/>
        </p:nvPicPr>
        <p:blipFill rotWithShape="1">
          <a:blip r:embed="rId4"/>
          <a:srcRect b="5020"/>
          <a:stretch/>
        </p:blipFill>
        <p:spPr>
          <a:xfrm>
            <a:off x="468894" y="1284596"/>
            <a:ext cx="8296013" cy="4385665"/>
          </a:xfrm>
          <a:prstGeom prst="rect">
            <a:avLst/>
          </a:prstGeom>
        </p:spPr>
      </p:pic>
    </p:spTree>
    <p:extLst>
      <p:ext uri="{BB962C8B-B14F-4D97-AF65-F5344CB8AC3E}">
        <p14:creationId xmlns:p14="http://schemas.microsoft.com/office/powerpoint/2010/main" val="3530263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17</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Hall Venture Partners</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315654" y="1187739"/>
            <a:ext cx="8602494" cy="1272592"/>
          </a:xfrm>
          <a:prstGeom prst="rect">
            <a:avLst/>
          </a:prstGeom>
          <a:noFill/>
        </p:spPr>
        <p:txBody>
          <a:bodyPr wrap="square" rtlCol="0">
            <a:spAutoFit/>
          </a:bodyPr>
          <a:lstStyle/>
          <a:p>
            <a:pPr marL="285750" indent="-285750">
              <a:lnSpc>
                <a:spcPct val="114000"/>
              </a:lnSpc>
              <a:buFont typeface="Arial" panose="020B0604020202020204" pitchFamily="34" charset="0"/>
              <a:buChar char="•"/>
            </a:pPr>
            <a:endParaRPr lang="en-US" sz="13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4" name="Picture 3">
            <a:extLst>
              <a:ext uri="{FF2B5EF4-FFF2-40B4-BE49-F238E27FC236}">
                <a16:creationId xmlns:a16="http://schemas.microsoft.com/office/drawing/2014/main" id="{735C1456-F50A-A94E-AF45-B0ECFDAD4A85}"/>
              </a:ext>
            </a:extLst>
          </p:cNvPr>
          <p:cNvPicPr>
            <a:picLocks noChangeAspect="1"/>
          </p:cNvPicPr>
          <p:nvPr/>
        </p:nvPicPr>
        <p:blipFill rotWithShape="1">
          <a:blip r:embed="rId4"/>
          <a:srcRect b="5941"/>
          <a:stretch/>
        </p:blipFill>
        <p:spPr>
          <a:xfrm>
            <a:off x="468894" y="1302056"/>
            <a:ext cx="8296013" cy="4368205"/>
          </a:xfrm>
          <a:prstGeom prst="rect">
            <a:avLst/>
          </a:prstGeom>
        </p:spPr>
      </p:pic>
    </p:spTree>
    <p:extLst>
      <p:ext uri="{BB962C8B-B14F-4D97-AF65-F5344CB8AC3E}">
        <p14:creationId xmlns:p14="http://schemas.microsoft.com/office/powerpoint/2010/main" val="2730140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18</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Experience Hall</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315654" y="1187739"/>
            <a:ext cx="8602494" cy="1272592"/>
          </a:xfrm>
          <a:prstGeom prst="rect">
            <a:avLst/>
          </a:prstGeom>
          <a:noFill/>
        </p:spPr>
        <p:txBody>
          <a:bodyPr wrap="square" rtlCol="0">
            <a:spAutoFit/>
          </a:bodyPr>
          <a:lstStyle/>
          <a:p>
            <a:pPr marL="285750" indent="-285750">
              <a:lnSpc>
                <a:spcPct val="114000"/>
              </a:lnSpc>
              <a:buFont typeface="Arial" panose="020B0604020202020204" pitchFamily="34" charset="0"/>
              <a:buChar char="•"/>
            </a:pPr>
            <a:endParaRPr lang="en-US" sz="13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4" name="Picture 3">
            <a:extLst>
              <a:ext uri="{FF2B5EF4-FFF2-40B4-BE49-F238E27FC236}">
                <a16:creationId xmlns:a16="http://schemas.microsoft.com/office/drawing/2014/main" id="{A94E4CB5-1F9D-7449-A76D-5EBC8958FE93}"/>
              </a:ext>
            </a:extLst>
          </p:cNvPr>
          <p:cNvPicPr>
            <a:picLocks noChangeAspect="1"/>
          </p:cNvPicPr>
          <p:nvPr/>
        </p:nvPicPr>
        <p:blipFill>
          <a:blip r:embed="rId4"/>
          <a:stretch>
            <a:fillRect/>
          </a:stretch>
        </p:blipFill>
        <p:spPr>
          <a:xfrm>
            <a:off x="483828" y="1367336"/>
            <a:ext cx="8266145" cy="4302925"/>
          </a:xfrm>
          <a:prstGeom prst="rect">
            <a:avLst/>
          </a:prstGeom>
        </p:spPr>
      </p:pic>
    </p:spTree>
    <p:extLst>
      <p:ext uri="{BB962C8B-B14F-4D97-AF65-F5344CB8AC3E}">
        <p14:creationId xmlns:p14="http://schemas.microsoft.com/office/powerpoint/2010/main" val="1110186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19</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Our Values</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pic>
        <p:nvPicPr>
          <p:cNvPr id="4" name="Picture 3">
            <a:extLst>
              <a:ext uri="{FF2B5EF4-FFF2-40B4-BE49-F238E27FC236}">
                <a16:creationId xmlns:a16="http://schemas.microsoft.com/office/drawing/2014/main" id="{72E25515-41D0-8F4D-AE16-0CED585C889F}"/>
              </a:ext>
            </a:extLst>
          </p:cNvPr>
          <p:cNvPicPr>
            <a:picLocks noChangeAspect="1"/>
          </p:cNvPicPr>
          <p:nvPr/>
        </p:nvPicPr>
        <p:blipFill>
          <a:blip r:embed="rId4"/>
          <a:stretch>
            <a:fillRect/>
          </a:stretch>
        </p:blipFill>
        <p:spPr>
          <a:xfrm>
            <a:off x="460100" y="1261719"/>
            <a:ext cx="8313601" cy="4663213"/>
          </a:xfrm>
          <a:prstGeom prst="rect">
            <a:avLst/>
          </a:prstGeom>
        </p:spPr>
      </p:pic>
    </p:spTree>
    <p:extLst>
      <p:ext uri="{BB962C8B-B14F-4D97-AF65-F5344CB8AC3E}">
        <p14:creationId xmlns:p14="http://schemas.microsoft.com/office/powerpoint/2010/main" val="95778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2</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Agenda</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315654" y="1187739"/>
            <a:ext cx="8602494" cy="47886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Opportunity Zones (OZ) updates and resources</a:t>
            </a:r>
          </a:p>
          <a:p>
            <a:pPr marL="285750" indent="-285750">
              <a:lnSpc>
                <a:spcPct val="150000"/>
              </a:lnSpc>
              <a:buFont typeface="Arial" panose="020B0604020202020204" pitchFamily="34" charset="0"/>
              <a:buChar char="•"/>
            </a:pPr>
            <a:endPar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indent="-285750">
              <a:lnSpc>
                <a:spcPct val="150000"/>
              </a:lnSpc>
              <a:buFont typeface="Arial" panose="020B0604020202020204" pitchFamily="34" charset="0"/>
              <a:buChar char="•"/>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OZ investors </a:t>
            </a:r>
          </a:p>
          <a:p>
            <a:pPr marL="649224" lvl="1" indent="-285750">
              <a:lnSpc>
                <a:spcPct val="150000"/>
              </a:lnSpc>
              <a:buFont typeface="Arial" panose="020B0604020202020204" pitchFamily="34" charset="0"/>
              <a:buChar char="•"/>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Overview of investor base</a:t>
            </a:r>
          </a:p>
          <a:p>
            <a:pPr marL="649224" lvl="2" indent="-285750">
              <a:lnSpc>
                <a:spcPct val="150000"/>
              </a:lnSpc>
              <a:buFont typeface="Arial" panose="020B0604020202020204" pitchFamily="34" charset="0"/>
              <a:buChar char="•"/>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Insights on investor behavior</a:t>
            </a:r>
          </a:p>
          <a:p>
            <a:pPr marL="649224" lvl="2" indent="-285750">
              <a:lnSpc>
                <a:spcPct val="150000"/>
              </a:lnSpc>
              <a:buFont typeface="Arial" panose="020B0604020202020204" pitchFamily="34" charset="0"/>
              <a:buChar char="•"/>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Strategies for engaging investors </a:t>
            </a:r>
          </a:p>
          <a:p>
            <a:pPr marL="649224" lvl="2" indent="-285750">
              <a:lnSpc>
                <a:spcPct val="150000"/>
              </a:lnSpc>
              <a:buFont typeface="Arial" panose="020B0604020202020204" pitchFamily="34" charset="0"/>
              <a:buChar char="•"/>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Considerations for investor pitches</a:t>
            </a:r>
          </a:p>
          <a:p>
            <a:pPr marL="649224" lvl="2" indent="-285750">
              <a:lnSpc>
                <a:spcPct val="150000"/>
              </a:lnSpc>
              <a:buFont typeface="Arial" panose="020B0604020202020204" pitchFamily="34" charset="0"/>
              <a:buChar char="•"/>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Use cases for different OZ investor typologies</a:t>
            </a:r>
          </a:p>
          <a:p>
            <a:pPr>
              <a:lnSpc>
                <a:spcPct val="114000"/>
              </a:lnSpc>
            </a:pPr>
            <a:endPar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indent="-285750">
              <a:lnSpc>
                <a:spcPct val="114000"/>
              </a:lnSpc>
              <a:buFont typeface="Arial" panose="020B0604020202020204" pitchFamily="34" charset="0"/>
              <a:buChar char="•"/>
            </a:pPr>
            <a:endParaRPr lang="en-US" sz="1300"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Tree>
    <p:extLst>
      <p:ext uri="{BB962C8B-B14F-4D97-AF65-F5344CB8AC3E}">
        <p14:creationId xmlns:p14="http://schemas.microsoft.com/office/powerpoint/2010/main" val="3415691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20</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History</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pic>
        <p:nvPicPr>
          <p:cNvPr id="3" name="Picture 2">
            <a:extLst>
              <a:ext uri="{FF2B5EF4-FFF2-40B4-BE49-F238E27FC236}">
                <a16:creationId xmlns:a16="http://schemas.microsoft.com/office/drawing/2014/main" id="{7D7849F7-1765-9B46-8D2C-30896F49D8E3}"/>
              </a:ext>
            </a:extLst>
          </p:cNvPr>
          <p:cNvPicPr>
            <a:picLocks noChangeAspect="1"/>
          </p:cNvPicPr>
          <p:nvPr/>
        </p:nvPicPr>
        <p:blipFill>
          <a:blip r:embed="rId4"/>
          <a:stretch>
            <a:fillRect/>
          </a:stretch>
        </p:blipFill>
        <p:spPr>
          <a:xfrm>
            <a:off x="462364" y="1276499"/>
            <a:ext cx="8219272" cy="4305001"/>
          </a:xfrm>
          <a:prstGeom prst="rect">
            <a:avLst/>
          </a:prstGeom>
        </p:spPr>
      </p:pic>
    </p:spTree>
    <p:extLst>
      <p:ext uri="{BB962C8B-B14F-4D97-AF65-F5344CB8AC3E}">
        <p14:creationId xmlns:p14="http://schemas.microsoft.com/office/powerpoint/2010/main" val="2542123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21</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Future of Innovation</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pic>
        <p:nvPicPr>
          <p:cNvPr id="3" name="Picture 2">
            <a:extLst>
              <a:ext uri="{FF2B5EF4-FFF2-40B4-BE49-F238E27FC236}">
                <a16:creationId xmlns:a16="http://schemas.microsoft.com/office/drawing/2014/main" id="{B116A302-0D08-E64F-B501-F8A63128ABC6}"/>
              </a:ext>
            </a:extLst>
          </p:cNvPr>
          <p:cNvPicPr>
            <a:picLocks noChangeAspect="1"/>
          </p:cNvPicPr>
          <p:nvPr/>
        </p:nvPicPr>
        <p:blipFill>
          <a:blip r:embed="rId4"/>
          <a:stretch>
            <a:fillRect/>
          </a:stretch>
        </p:blipFill>
        <p:spPr>
          <a:xfrm>
            <a:off x="501268" y="1253395"/>
            <a:ext cx="8303032" cy="4351209"/>
          </a:xfrm>
          <a:prstGeom prst="rect">
            <a:avLst/>
          </a:prstGeom>
        </p:spPr>
      </p:pic>
    </p:spTree>
    <p:extLst>
      <p:ext uri="{BB962C8B-B14F-4D97-AF65-F5344CB8AC3E}">
        <p14:creationId xmlns:p14="http://schemas.microsoft.com/office/powerpoint/2010/main" val="433971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22</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Future of Innovation</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pic>
        <p:nvPicPr>
          <p:cNvPr id="3" name="Picture 2">
            <a:extLst>
              <a:ext uri="{FF2B5EF4-FFF2-40B4-BE49-F238E27FC236}">
                <a16:creationId xmlns:a16="http://schemas.microsoft.com/office/drawing/2014/main" id="{94ADC81D-57CD-A44C-A6C2-ED5F46E79D72}"/>
              </a:ext>
            </a:extLst>
          </p:cNvPr>
          <p:cNvPicPr>
            <a:picLocks noChangeAspect="1"/>
          </p:cNvPicPr>
          <p:nvPr/>
        </p:nvPicPr>
        <p:blipFill>
          <a:blip r:embed="rId4"/>
          <a:stretch>
            <a:fillRect/>
          </a:stretch>
        </p:blipFill>
        <p:spPr>
          <a:xfrm>
            <a:off x="578385" y="1226093"/>
            <a:ext cx="8189760" cy="4580713"/>
          </a:xfrm>
          <a:prstGeom prst="rect">
            <a:avLst/>
          </a:prstGeom>
        </p:spPr>
      </p:pic>
    </p:spTree>
    <p:extLst>
      <p:ext uri="{BB962C8B-B14F-4D97-AF65-F5344CB8AC3E}">
        <p14:creationId xmlns:p14="http://schemas.microsoft.com/office/powerpoint/2010/main" val="503306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23</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Investor Engagement</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pic>
        <p:nvPicPr>
          <p:cNvPr id="3" name="Picture 2">
            <a:extLst>
              <a:ext uri="{FF2B5EF4-FFF2-40B4-BE49-F238E27FC236}">
                <a16:creationId xmlns:a16="http://schemas.microsoft.com/office/drawing/2014/main" id="{A304F704-446A-EB47-9ACB-08B7419C74F2}"/>
              </a:ext>
            </a:extLst>
          </p:cNvPr>
          <p:cNvPicPr>
            <a:picLocks noChangeAspect="1"/>
          </p:cNvPicPr>
          <p:nvPr/>
        </p:nvPicPr>
        <p:blipFill>
          <a:blip r:embed="rId4"/>
          <a:stretch>
            <a:fillRect/>
          </a:stretch>
        </p:blipFill>
        <p:spPr>
          <a:xfrm>
            <a:off x="348166" y="1344972"/>
            <a:ext cx="8527219" cy="4461833"/>
          </a:xfrm>
          <a:prstGeom prst="rect">
            <a:avLst/>
          </a:prstGeom>
        </p:spPr>
      </p:pic>
    </p:spTree>
    <p:extLst>
      <p:ext uri="{BB962C8B-B14F-4D97-AF65-F5344CB8AC3E}">
        <p14:creationId xmlns:p14="http://schemas.microsoft.com/office/powerpoint/2010/main" val="72006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24</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Investor Engagement</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pic>
        <p:nvPicPr>
          <p:cNvPr id="3" name="Picture 2">
            <a:extLst>
              <a:ext uri="{FF2B5EF4-FFF2-40B4-BE49-F238E27FC236}">
                <a16:creationId xmlns:a16="http://schemas.microsoft.com/office/drawing/2014/main" id="{1738BB88-45F1-AF44-A25A-99F68DF87356}"/>
              </a:ext>
            </a:extLst>
          </p:cNvPr>
          <p:cNvPicPr>
            <a:picLocks noChangeAspect="1"/>
          </p:cNvPicPr>
          <p:nvPr/>
        </p:nvPicPr>
        <p:blipFill>
          <a:blip r:embed="rId4"/>
          <a:stretch>
            <a:fillRect/>
          </a:stretch>
        </p:blipFill>
        <p:spPr>
          <a:xfrm>
            <a:off x="345776" y="1207123"/>
            <a:ext cx="8603403" cy="4789374"/>
          </a:xfrm>
          <a:prstGeom prst="rect">
            <a:avLst/>
          </a:prstGeom>
        </p:spPr>
      </p:pic>
    </p:spTree>
    <p:extLst>
      <p:ext uri="{BB962C8B-B14F-4D97-AF65-F5344CB8AC3E}">
        <p14:creationId xmlns:p14="http://schemas.microsoft.com/office/powerpoint/2010/main" val="372000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25</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Investor Engagement</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pic>
        <p:nvPicPr>
          <p:cNvPr id="4" name="Picture 3">
            <a:extLst>
              <a:ext uri="{FF2B5EF4-FFF2-40B4-BE49-F238E27FC236}">
                <a16:creationId xmlns:a16="http://schemas.microsoft.com/office/drawing/2014/main" id="{028BAF4F-4ACE-034E-94B4-A81DBD3A0D3A}"/>
              </a:ext>
            </a:extLst>
          </p:cNvPr>
          <p:cNvPicPr>
            <a:picLocks noChangeAspect="1"/>
          </p:cNvPicPr>
          <p:nvPr/>
        </p:nvPicPr>
        <p:blipFill>
          <a:blip r:embed="rId4"/>
          <a:stretch>
            <a:fillRect/>
          </a:stretch>
        </p:blipFill>
        <p:spPr>
          <a:xfrm>
            <a:off x="348166" y="1200938"/>
            <a:ext cx="8537470" cy="4753489"/>
          </a:xfrm>
          <a:prstGeom prst="rect">
            <a:avLst/>
          </a:prstGeom>
        </p:spPr>
      </p:pic>
    </p:spTree>
    <p:extLst>
      <p:ext uri="{BB962C8B-B14F-4D97-AF65-F5344CB8AC3E}">
        <p14:creationId xmlns:p14="http://schemas.microsoft.com/office/powerpoint/2010/main" val="101368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26</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Investor Engagement</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pic>
        <p:nvPicPr>
          <p:cNvPr id="3" name="Picture 2">
            <a:extLst>
              <a:ext uri="{FF2B5EF4-FFF2-40B4-BE49-F238E27FC236}">
                <a16:creationId xmlns:a16="http://schemas.microsoft.com/office/drawing/2014/main" id="{43A46449-79DC-C44B-92D8-BA22312356B0}"/>
              </a:ext>
            </a:extLst>
          </p:cNvPr>
          <p:cNvPicPr>
            <a:picLocks noChangeAspect="1"/>
          </p:cNvPicPr>
          <p:nvPr/>
        </p:nvPicPr>
        <p:blipFill>
          <a:blip r:embed="rId4"/>
          <a:stretch>
            <a:fillRect/>
          </a:stretch>
        </p:blipFill>
        <p:spPr>
          <a:xfrm>
            <a:off x="412709" y="1242556"/>
            <a:ext cx="8408384" cy="4701539"/>
          </a:xfrm>
          <a:prstGeom prst="rect">
            <a:avLst/>
          </a:prstGeom>
        </p:spPr>
      </p:pic>
    </p:spTree>
    <p:extLst>
      <p:ext uri="{BB962C8B-B14F-4D97-AF65-F5344CB8AC3E}">
        <p14:creationId xmlns:p14="http://schemas.microsoft.com/office/powerpoint/2010/main" val="1214060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27</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endPar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4141648" y="3130154"/>
            <a:ext cx="4346148" cy="1365054"/>
          </a:xfrm>
          <a:prstGeom prst="rect">
            <a:avLst/>
          </a:prstGeom>
          <a:noFill/>
        </p:spPr>
        <p:txBody>
          <a:bodyPr wrap="square" rtlCol="0">
            <a:spAutoFit/>
          </a:bodyPr>
          <a:lstStyle/>
          <a:p>
            <a:pPr>
              <a:lnSpc>
                <a:spcPct val="114000"/>
              </a:lnSpc>
            </a:pPr>
            <a:r>
              <a:rPr lang="en-US" sz="1600" b="1" dirty="0">
                <a:latin typeface="Galaxie Polaris Light" panose="02000000000000000000" pitchFamily="2" charset="0"/>
                <a:ea typeface="Galaxie Polaris Light" panose="02000000000000000000" pitchFamily="2" charset="0"/>
                <a:cs typeface="Galaxie Polaris Light" panose="02000000000000000000" pitchFamily="2" charset="0"/>
              </a:rPr>
              <a:t>Stacy Cumberbatch</a:t>
            </a:r>
          </a:p>
          <a:p>
            <a:pPr>
              <a:lnSpc>
                <a:spcPct val="114000"/>
              </a:lnSpc>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Blended Impact</a:t>
            </a:r>
            <a:endPar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12" name="Google Shape;79;p2">
            <a:extLst>
              <a:ext uri="{FF2B5EF4-FFF2-40B4-BE49-F238E27FC236}">
                <a16:creationId xmlns:a16="http://schemas.microsoft.com/office/drawing/2014/main" id="{AD71430D-9C2E-DE42-8178-93CBDB0C198F}"/>
              </a:ext>
            </a:extLst>
          </p:cNvPr>
          <p:cNvPicPr preferRelativeResize="0"/>
          <p:nvPr/>
        </p:nvPicPr>
        <p:blipFill rotWithShape="1">
          <a:blip r:embed="rId4">
            <a:alphaModFix/>
          </a:blip>
          <a:srcRect l="12720" t="44422" r="12713" b="43083"/>
          <a:stretch/>
        </p:blipFill>
        <p:spPr>
          <a:xfrm>
            <a:off x="3780516" y="4495208"/>
            <a:ext cx="4008409" cy="658208"/>
          </a:xfrm>
          <a:prstGeom prst="rect">
            <a:avLst/>
          </a:prstGeom>
          <a:noFill/>
          <a:ln>
            <a:noFill/>
          </a:ln>
        </p:spPr>
      </p:pic>
      <p:pic>
        <p:nvPicPr>
          <p:cNvPr id="15" name="Google Shape;78;p2">
            <a:extLst>
              <a:ext uri="{FF2B5EF4-FFF2-40B4-BE49-F238E27FC236}">
                <a16:creationId xmlns:a16="http://schemas.microsoft.com/office/drawing/2014/main" id="{07A092A2-72FE-8B4A-A557-D31801CCAB7A}"/>
              </a:ext>
            </a:extLst>
          </p:cNvPr>
          <p:cNvPicPr preferRelativeResize="0"/>
          <p:nvPr/>
        </p:nvPicPr>
        <p:blipFill>
          <a:blip r:embed="rId5">
            <a:alphaModFix/>
          </a:blip>
          <a:stretch>
            <a:fillRect/>
          </a:stretch>
        </p:blipFill>
        <p:spPr>
          <a:xfrm>
            <a:off x="830982" y="1520580"/>
            <a:ext cx="3031688" cy="3632836"/>
          </a:xfrm>
          <a:prstGeom prst="rect">
            <a:avLst/>
          </a:prstGeom>
          <a:noFill/>
          <a:ln>
            <a:noFill/>
          </a:ln>
        </p:spPr>
      </p:pic>
    </p:spTree>
    <p:extLst>
      <p:ext uri="{BB962C8B-B14F-4D97-AF65-F5344CB8AC3E}">
        <p14:creationId xmlns:p14="http://schemas.microsoft.com/office/powerpoint/2010/main" val="2735935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sz="800">
                <a:latin typeface="Arial"/>
                <a:ea typeface="Arial"/>
                <a:cs typeface="Arial"/>
                <a:sym typeface="Arial"/>
              </a:rPr>
              <a:t>28</a:t>
            </a:fld>
            <a:endParaRPr sz="800">
              <a:latin typeface="Arial"/>
              <a:ea typeface="Arial"/>
              <a:cs typeface="Arial"/>
              <a:sym typeface="Arial"/>
            </a:endParaRPr>
          </a:p>
        </p:txBody>
      </p:sp>
      <p:sp>
        <p:nvSpPr>
          <p:cNvPr id="86" name="Google Shape;86;p3"/>
          <p:cNvSpPr txBox="1"/>
          <p:nvPr/>
        </p:nvSpPr>
        <p:spPr>
          <a:xfrm>
            <a:off x="-320413" y="11119671"/>
            <a:ext cx="1168400" cy="24622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000" b="0" i="0" u="none" strike="noStrike" cap="none">
                <a:solidFill>
                  <a:srgbClr val="323232"/>
                </a:solidFill>
                <a:latin typeface="Georgia"/>
                <a:ea typeface="Georgia"/>
                <a:cs typeface="Georgia"/>
                <a:sym typeface="Georgia"/>
              </a:rPr>
              <a:t>Prosperous</a:t>
            </a:r>
            <a:endParaRPr/>
          </a:p>
        </p:txBody>
      </p:sp>
      <p:cxnSp>
        <p:nvCxnSpPr>
          <p:cNvPr id="87" name="Google Shape;87;p3"/>
          <p:cNvCxnSpPr/>
          <p:nvPr/>
        </p:nvCxnSpPr>
        <p:spPr>
          <a:xfrm>
            <a:off x="348166" y="1051194"/>
            <a:ext cx="8537470" cy="0"/>
          </a:xfrm>
          <a:prstGeom prst="straightConnector1">
            <a:avLst/>
          </a:prstGeom>
          <a:noFill/>
          <a:ln w="12700" cap="flat" cmpd="sng">
            <a:solidFill>
              <a:srgbClr val="464646"/>
            </a:solidFill>
            <a:prstDash val="solid"/>
            <a:round/>
            <a:headEnd type="none" w="sm" len="sm"/>
            <a:tailEnd type="none" w="sm" len="sm"/>
          </a:ln>
        </p:spPr>
      </p:cxnSp>
      <p:sp>
        <p:nvSpPr>
          <p:cNvPr id="88" name="Google Shape;88;p3"/>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2400"/>
              <a:buFont typeface="Arial"/>
              <a:buNone/>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About Us</a:t>
            </a:r>
            <a:endParaRPr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89" name="Google Shape;89;p3"/>
          <p:cNvPicPr preferRelativeResize="0"/>
          <p:nvPr/>
        </p:nvPicPr>
        <p:blipFill rotWithShape="1">
          <a:blip r:embed="rId3">
            <a:alphaModFix/>
          </a:blip>
          <a:srcRect/>
          <a:stretch/>
        </p:blipFill>
        <p:spPr>
          <a:xfrm>
            <a:off x="-1" y="6128567"/>
            <a:ext cx="1498839" cy="729434"/>
          </a:xfrm>
          <a:prstGeom prst="rect">
            <a:avLst/>
          </a:prstGeom>
          <a:noFill/>
          <a:ln>
            <a:noFill/>
          </a:ln>
        </p:spPr>
      </p:pic>
      <p:sp>
        <p:nvSpPr>
          <p:cNvPr id="90" name="Google Shape;90;p3"/>
          <p:cNvSpPr txBox="1"/>
          <p:nvPr/>
        </p:nvSpPr>
        <p:spPr>
          <a:xfrm>
            <a:off x="315654" y="1187739"/>
            <a:ext cx="8602500" cy="493977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b="1" u="sng" dirty="0">
                <a:latin typeface="Galaxie Polaris Light" panose="02000000000000000000" pitchFamily="2" charset="0"/>
                <a:ea typeface="Galaxie Polaris Light" panose="02000000000000000000" pitchFamily="2" charset="0"/>
                <a:cs typeface="Galaxie Polaris Light" panose="02000000000000000000" pitchFamily="2" charset="0"/>
              </a:rPr>
              <a:t>Blended Impact</a:t>
            </a:r>
            <a:endParaRPr b="1" u="sng"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457200" marR="0" lvl="0" indent="-317500" algn="l" rtl="0">
              <a:lnSpc>
                <a:spcPct val="150000"/>
              </a:lnSpc>
              <a:spcBef>
                <a:spcPts val="0"/>
              </a:spcBef>
              <a:spcAft>
                <a:spcPts val="0"/>
              </a:spcAft>
              <a:buSzPts val="140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Venture Development firm &amp; innovation lab</a:t>
            </a:r>
            <a:endParaRPr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457200" marR="0" lvl="0" indent="-317500" algn="l" rtl="0">
              <a:lnSpc>
                <a:spcPct val="150000"/>
              </a:lnSpc>
              <a:spcBef>
                <a:spcPts val="0"/>
              </a:spcBef>
              <a:spcAft>
                <a:spcPts val="0"/>
              </a:spcAft>
              <a:buSzPts val="1400"/>
              <a:buChar char="●"/>
            </a:pPr>
            <a:r>
              <a:rPr lang="en-US" dirty="0">
                <a:solidFill>
                  <a:schemeClr val="dk1"/>
                </a:solidFill>
                <a:highlight>
                  <a:srgbClr val="FFFFFF"/>
                </a:highlight>
                <a:latin typeface="Galaxie Polaris Light" panose="02000000000000000000" pitchFamily="2" charset="0"/>
                <a:ea typeface="Galaxie Polaris Light" panose="02000000000000000000" pitchFamily="2" charset="0"/>
                <a:cs typeface="Galaxie Polaris Light" panose="02000000000000000000" pitchFamily="2" charset="0"/>
              </a:rPr>
              <a:t>Focus across asset classes in minority &amp; rural communities, particularly with OZ footprint</a:t>
            </a:r>
            <a:endParaRPr dirty="0">
              <a:solidFill>
                <a:schemeClr val="dk1"/>
              </a:solidFill>
              <a:highlight>
                <a:srgbClr val="FFFFFF"/>
              </a:highlight>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457200" marR="0" lvl="0" indent="-317500" algn="l" rtl="0">
              <a:lnSpc>
                <a:spcPct val="150000"/>
              </a:lnSpc>
              <a:spcBef>
                <a:spcPts val="0"/>
              </a:spcBef>
              <a:spcAft>
                <a:spcPts val="0"/>
              </a:spcAft>
              <a:buClr>
                <a:schemeClr val="dk1"/>
              </a:buClr>
              <a:buSzPts val="1400"/>
              <a:buChar char="●"/>
            </a:pPr>
            <a:r>
              <a:rPr lang="en-US" dirty="0">
                <a:solidFill>
                  <a:schemeClr val="dk1"/>
                </a:solidFill>
                <a:highlight>
                  <a:srgbClr val="FFFFFF"/>
                </a:highlight>
                <a:latin typeface="Galaxie Polaris Light" panose="02000000000000000000" pitchFamily="2" charset="0"/>
                <a:ea typeface="Galaxie Polaris Light" panose="02000000000000000000" pitchFamily="2" charset="0"/>
                <a:cs typeface="Galaxie Polaris Light" panose="02000000000000000000" pitchFamily="2" charset="0"/>
              </a:rPr>
              <a:t>Partnerships: University of California Riverside Center for Social Innovation, FUSE Corps, etc.</a:t>
            </a:r>
            <a:endParaRPr dirty="0">
              <a:solidFill>
                <a:schemeClr val="dk1"/>
              </a:solidFill>
              <a:highlight>
                <a:srgbClr val="FFFFFF"/>
              </a:highlight>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457200" marR="0" lvl="0" indent="-317500" algn="l" rtl="0">
              <a:lnSpc>
                <a:spcPct val="150000"/>
              </a:lnSpc>
              <a:spcBef>
                <a:spcPts val="0"/>
              </a:spcBef>
              <a:spcAft>
                <a:spcPts val="0"/>
              </a:spcAft>
              <a:buSzPts val="140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Lead the Opportunity Riverside efforts for Riverside, CA </a:t>
            </a:r>
            <a:endParaRPr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457200" marR="0" lvl="0" indent="-317500" algn="l" rtl="0">
              <a:lnSpc>
                <a:spcPct val="150000"/>
              </a:lnSpc>
              <a:spcBef>
                <a:spcPts val="0"/>
              </a:spcBef>
              <a:spcAft>
                <a:spcPts val="0"/>
              </a:spcAft>
              <a:buSzPts val="140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Pending B Corp Social Enterprise &amp; economic development</a:t>
            </a:r>
            <a:endParaRPr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0" marR="0" lvl="0" indent="0" algn="l" rtl="0">
              <a:lnSpc>
                <a:spcPct val="150000"/>
              </a:lnSpc>
              <a:spcBef>
                <a:spcPts val="0"/>
              </a:spcBef>
              <a:spcAft>
                <a:spcPts val="0"/>
              </a:spcAft>
              <a:buNone/>
            </a:pPr>
            <a:endParaRPr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0" marR="0" lvl="0" indent="0" algn="l" rtl="0">
              <a:lnSpc>
                <a:spcPct val="150000"/>
              </a:lnSpc>
              <a:spcBef>
                <a:spcPts val="0"/>
              </a:spcBef>
              <a:spcAft>
                <a:spcPts val="0"/>
              </a:spcAft>
              <a:buNone/>
            </a:pPr>
            <a:r>
              <a:rPr lang="en-US" b="1" u="sng" dirty="0">
                <a:latin typeface="Galaxie Polaris Light" panose="02000000000000000000" pitchFamily="2" charset="0"/>
                <a:ea typeface="Galaxie Polaris Light" panose="02000000000000000000" pitchFamily="2" charset="0"/>
                <a:cs typeface="Galaxie Polaris Light" panose="02000000000000000000" pitchFamily="2" charset="0"/>
              </a:rPr>
              <a:t>Stacy Cumberbatch, Managing Director </a:t>
            </a:r>
            <a:endParaRPr b="1" u="sng"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457200" marR="0" lvl="0" indent="-317500" algn="l" rtl="0">
              <a:lnSpc>
                <a:spcPct val="150000"/>
              </a:lnSpc>
              <a:spcBef>
                <a:spcPts val="0"/>
              </a:spcBef>
              <a:spcAft>
                <a:spcPts val="0"/>
              </a:spcAft>
              <a:buClr>
                <a:schemeClr val="dk1"/>
              </a:buClr>
              <a:buSzPts val="1400"/>
              <a:buChar char="●"/>
            </a:pPr>
            <a:r>
              <a:rPr lang="en-US"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rPr>
              <a:t>FUSE Executive Fellow 2019-2020, Riverside County Economic Development</a:t>
            </a:r>
            <a:endParaRPr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457200" lvl="0" indent="-317500" algn="l" rtl="0">
              <a:lnSpc>
                <a:spcPct val="150000"/>
              </a:lnSpc>
              <a:spcBef>
                <a:spcPts val="0"/>
              </a:spcBef>
              <a:spcAft>
                <a:spcPts val="0"/>
              </a:spcAft>
              <a:buClr>
                <a:schemeClr val="dk1"/>
              </a:buClr>
              <a:buSzPts val="1400"/>
              <a:buChar char="●"/>
            </a:pPr>
            <a:r>
              <a:rPr lang="en-US"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rPr>
              <a:t>Previously on a seed-stage fund and accelerator program investment committee; $4.5M deployed</a:t>
            </a:r>
            <a:endParaRPr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457200" lvl="0" indent="-317500" algn="l" rtl="0">
              <a:lnSpc>
                <a:spcPct val="150000"/>
              </a:lnSpc>
              <a:spcBef>
                <a:spcPts val="0"/>
              </a:spcBef>
              <a:spcAft>
                <a:spcPts val="0"/>
              </a:spcAft>
              <a:buClr>
                <a:schemeClr val="dk1"/>
              </a:buClr>
              <a:buSzPts val="1400"/>
              <a:buChar char="●"/>
            </a:pPr>
            <a:r>
              <a:rPr lang="en-US"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rPr>
              <a:t>12 years of corporate and consumer real estate finance experience, $1.7B underwritten </a:t>
            </a:r>
            <a:endParaRPr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457200" lvl="0" indent="-317500" algn="l" rtl="0">
              <a:lnSpc>
                <a:spcPct val="150000"/>
              </a:lnSpc>
              <a:spcBef>
                <a:spcPts val="0"/>
              </a:spcBef>
              <a:spcAft>
                <a:spcPts val="0"/>
              </a:spcAft>
              <a:buClr>
                <a:schemeClr val="dk1"/>
              </a:buClr>
              <a:buSzPts val="1400"/>
              <a:buChar char="●"/>
            </a:pPr>
            <a:r>
              <a:rPr lang="en-US"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rPr>
              <a:t>Ex - First Republic Bank, Colony Capital, and Bank of America</a:t>
            </a:r>
            <a:endParaRPr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457200" lvl="0" indent="-317500" algn="l" rtl="0">
              <a:lnSpc>
                <a:spcPct val="150000"/>
              </a:lnSpc>
              <a:spcBef>
                <a:spcPts val="0"/>
              </a:spcBef>
              <a:spcAft>
                <a:spcPts val="0"/>
              </a:spcAft>
              <a:buClr>
                <a:schemeClr val="dk1"/>
              </a:buClr>
              <a:buSzPts val="1400"/>
              <a:buChar char="●"/>
            </a:pPr>
            <a:r>
              <a:rPr lang="en-US"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rPr>
              <a:t>Masters of Science from the University of Southern California </a:t>
            </a:r>
            <a:endParaRPr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457200" lvl="0" indent="-317500" algn="l" rtl="0">
              <a:lnSpc>
                <a:spcPct val="150000"/>
              </a:lnSpc>
              <a:spcBef>
                <a:spcPts val="0"/>
              </a:spcBef>
              <a:spcAft>
                <a:spcPts val="0"/>
              </a:spcAft>
              <a:buClr>
                <a:schemeClr val="dk1"/>
              </a:buClr>
              <a:buSzPts val="1400"/>
              <a:buChar char="●"/>
            </a:pPr>
            <a:r>
              <a:rPr lang="en-US" dirty="0">
                <a:solidFill>
                  <a:schemeClr val="dk1"/>
                </a:solidFill>
                <a:latin typeface="Galaxie Polaris Light" panose="02000000000000000000" pitchFamily="2" charset="0"/>
                <a:ea typeface="Galaxie Polaris Light" panose="02000000000000000000" pitchFamily="2" charset="0"/>
                <a:cs typeface="Galaxie Polaris Light" panose="02000000000000000000" pitchFamily="2" charset="0"/>
              </a:rPr>
              <a:t>Bachelors of Business Administration from the U</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niversity of Georgia </a:t>
            </a:r>
            <a:endParaRPr b="0" i="0" u="none" strike="noStrike" cap="none" dirty="0">
              <a:solidFill>
                <a:srgbClr val="000000"/>
              </a:solidFill>
              <a:latin typeface="Galaxie Polaris Light" panose="02000000000000000000" pitchFamily="2" charset="0"/>
              <a:ea typeface="Galaxie Polaris Light" panose="02000000000000000000" pitchFamily="2" charset="0"/>
              <a:cs typeface="Galaxie Polaris Light" panose="02000000000000000000" pitchFamily="2" charset="0"/>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sz="800">
                <a:latin typeface="Arial"/>
                <a:ea typeface="Arial"/>
                <a:cs typeface="Arial"/>
                <a:sym typeface="Arial"/>
              </a:rPr>
              <a:t>29</a:t>
            </a:fld>
            <a:endParaRPr sz="800">
              <a:latin typeface="Arial"/>
              <a:ea typeface="Arial"/>
              <a:cs typeface="Arial"/>
              <a:sym typeface="Arial"/>
            </a:endParaRPr>
          </a:p>
        </p:txBody>
      </p:sp>
      <p:sp>
        <p:nvSpPr>
          <p:cNvPr id="97" name="Google Shape;97;p4"/>
          <p:cNvSpPr txBox="1"/>
          <p:nvPr/>
        </p:nvSpPr>
        <p:spPr>
          <a:xfrm>
            <a:off x="-320413" y="11119671"/>
            <a:ext cx="1168400" cy="24622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000" b="0" i="0" u="none" strike="noStrike" cap="none">
                <a:solidFill>
                  <a:srgbClr val="323232"/>
                </a:solidFill>
                <a:latin typeface="Georgia"/>
                <a:ea typeface="Georgia"/>
                <a:cs typeface="Georgia"/>
                <a:sym typeface="Georgia"/>
              </a:rPr>
              <a:t>Prosperous</a:t>
            </a:r>
            <a:endParaRPr/>
          </a:p>
        </p:txBody>
      </p:sp>
      <p:cxnSp>
        <p:nvCxnSpPr>
          <p:cNvPr id="98" name="Google Shape;98;p4"/>
          <p:cNvCxnSpPr/>
          <p:nvPr/>
        </p:nvCxnSpPr>
        <p:spPr>
          <a:xfrm>
            <a:off x="348166" y="1051194"/>
            <a:ext cx="8537470" cy="0"/>
          </a:xfrm>
          <a:prstGeom prst="straightConnector1">
            <a:avLst/>
          </a:prstGeom>
          <a:noFill/>
          <a:ln w="12700" cap="flat" cmpd="sng">
            <a:solidFill>
              <a:srgbClr val="464646"/>
            </a:solidFill>
            <a:prstDash val="solid"/>
            <a:round/>
            <a:headEnd type="none" w="sm" len="sm"/>
            <a:tailEnd type="none" w="sm" len="sm"/>
          </a:ln>
        </p:spPr>
      </p:cxnSp>
      <p:sp>
        <p:nvSpPr>
          <p:cNvPr id="99" name="Google Shape;99;p4"/>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2400"/>
              <a:buFont typeface="Arial"/>
              <a:buNone/>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Example Venture Capital Deals</a:t>
            </a:r>
            <a:endParaRPr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100" name="Google Shape;100;p4"/>
          <p:cNvPicPr preferRelativeResize="0"/>
          <p:nvPr/>
        </p:nvPicPr>
        <p:blipFill rotWithShape="1">
          <a:blip r:embed="rId3">
            <a:alphaModFix/>
          </a:blip>
          <a:srcRect/>
          <a:stretch/>
        </p:blipFill>
        <p:spPr>
          <a:xfrm>
            <a:off x="-1" y="6128567"/>
            <a:ext cx="1498839" cy="729434"/>
          </a:xfrm>
          <a:prstGeom prst="rect">
            <a:avLst/>
          </a:prstGeom>
          <a:noFill/>
          <a:ln>
            <a:noFill/>
          </a:ln>
        </p:spPr>
      </p:pic>
      <p:pic>
        <p:nvPicPr>
          <p:cNvPr id="101" name="Google Shape;101;p4"/>
          <p:cNvPicPr preferRelativeResize="0"/>
          <p:nvPr/>
        </p:nvPicPr>
        <p:blipFill>
          <a:blip r:embed="rId4">
            <a:alphaModFix/>
          </a:blip>
          <a:stretch>
            <a:fillRect/>
          </a:stretch>
        </p:blipFill>
        <p:spPr>
          <a:xfrm>
            <a:off x="152400" y="1266325"/>
            <a:ext cx="3648358" cy="3165825"/>
          </a:xfrm>
          <a:prstGeom prst="rect">
            <a:avLst/>
          </a:prstGeom>
          <a:noFill/>
          <a:ln>
            <a:noFill/>
          </a:ln>
        </p:spPr>
      </p:pic>
      <p:pic>
        <p:nvPicPr>
          <p:cNvPr id="102" name="Google Shape;102;p4"/>
          <p:cNvPicPr preferRelativeResize="0"/>
          <p:nvPr/>
        </p:nvPicPr>
        <p:blipFill>
          <a:blip r:embed="rId5">
            <a:alphaModFix/>
          </a:blip>
          <a:stretch>
            <a:fillRect/>
          </a:stretch>
        </p:blipFill>
        <p:spPr>
          <a:xfrm>
            <a:off x="3992650" y="1266325"/>
            <a:ext cx="3024476" cy="2500549"/>
          </a:xfrm>
          <a:prstGeom prst="rect">
            <a:avLst/>
          </a:prstGeom>
          <a:noFill/>
          <a:ln>
            <a:noFill/>
          </a:ln>
        </p:spPr>
      </p:pic>
      <p:pic>
        <p:nvPicPr>
          <p:cNvPr id="103" name="Google Shape;103;p4"/>
          <p:cNvPicPr preferRelativeResize="0"/>
          <p:nvPr/>
        </p:nvPicPr>
        <p:blipFill>
          <a:blip r:embed="rId6">
            <a:alphaModFix/>
          </a:blip>
          <a:stretch>
            <a:fillRect/>
          </a:stretch>
        </p:blipFill>
        <p:spPr>
          <a:xfrm>
            <a:off x="6102364" y="2473823"/>
            <a:ext cx="2843775" cy="3882521"/>
          </a:xfrm>
          <a:prstGeom prst="rect">
            <a:avLst/>
          </a:prstGeom>
          <a:noFill/>
          <a:ln>
            <a:noFill/>
          </a:ln>
        </p:spPr>
      </p:pic>
      <p:pic>
        <p:nvPicPr>
          <p:cNvPr id="104" name="Google Shape;104;p4"/>
          <p:cNvPicPr preferRelativeResize="0"/>
          <p:nvPr/>
        </p:nvPicPr>
        <p:blipFill>
          <a:blip r:embed="rId7">
            <a:alphaModFix/>
          </a:blip>
          <a:stretch>
            <a:fillRect/>
          </a:stretch>
        </p:blipFill>
        <p:spPr>
          <a:xfrm>
            <a:off x="1848712" y="4640409"/>
            <a:ext cx="4253651" cy="128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3</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Updates and Resources</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315654" y="1187739"/>
            <a:ext cx="8602494" cy="541699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The Internal Revenue Service issued an </a:t>
            </a:r>
            <a:r>
              <a:rPr lang="en-US" u="sng" dirty="0">
                <a:latin typeface="Galaxie Polaris Light" panose="02000000000000000000" pitchFamily="2" charset="0"/>
                <a:ea typeface="Galaxie Polaris Light" panose="02000000000000000000" pitchFamily="2" charset="0"/>
                <a:cs typeface="Galaxie Polaris Light" panose="02000000000000000000" pitchFamily="2" charset="0"/>
                <a:hlinkClick r:id="rId4"/>
              </a:rPr>
              <a:t>announcement</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 on May 14 to clarify that Opportunity Zone (OZ) </a:t>
            </a: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boundaries will not change</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 in light of the 2020 Census. </a:t>
            </a:r>
          </a:p>
          <a:p>
            <a:pPr>
              <a:lnSpc>
                <a:spcPct val="150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indent="-285750">
              <a:lnSpc>
                <a:spcPct val="150000"/>
              </a:lnSpc>
              <a:buFont typeface="Arial" panose="020B0604020202020204" pitchFamily="34" charset="0"/>
              <a:buChar char="•"/>
            </a:pPr>
            <a:r>
              <a:rPr lang="en-US" i="1" dirty="0">
                <a:latin typeface="Galaxie Polaris Light" panose="02000000000000000000" pitchFamily="2" charset="0"/>
                <a:ea typeface="Galaxie Polaris Light" panose="02000000000000000000" pitchFamily="2" charset="0"/>
                <a:cs typeface="Galaxie Polaris Light" panose="02000000000000000000" pitchFamily="2" charset="0"/>
                <a:hlinkClick r:id="rId5"/>
              </a:rPr>
              <a:t>EIG OZ Webinar Series | Investing in Rural and Gateway Communities</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  blog is live.</a:t>
            </a:r>
          </a:p>
          <a:p>
            <a:pPr marL="649224" lvl="1" indent="-285750">
              <a:lnSpc>
                <a:spcPct val="150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Visit the Opportunity Zones section of our website for additional resources including the </a:t>
            </a: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OZ Activity Map</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 and </a:t>
            </a: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OZ Investment Profiles</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a:t>
            </a:r>
          </a:p>
          <a:p>
            <a:pPr marL="649224" lvl="1" indent="-285750">
              <a:lnSpc>
                <a:spcPct val="150000"/>
              </a:lnSpc>
              <a:buFont typeface="Arial" panose="020B0604020202020204" pitchFamily="34" charset="0"/>
              <a:buChar char="•"/>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indent="-285750">
              <a:lnSpc>
                <a:spcPct val="150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EIG issued a </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hlinkClick r:id="rId6"/>
              </a:rPr>
              <a:t>first-of-its-kind exploration of Ohio’s OZ investments</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a:t>
            </a:r>
          </a:p>
          <a:p>
            <a:pPr marL="649224" indent="-285750">
              <a:lnSpc>
                <a:spcPct val="150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At minimum, </a:t>
            </a: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22.5 percent</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 of Ohio’s OZs have received investment, totaling at least </a:t>
            </a: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$453.4 million</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 in OZ equity over the course of the state’s 2020 and 2021 budget years. </a:t>
            </a:r>
          </a:p>
          <a:p>
            <a:pPr marL="649224" indent="-285750">
              <a:lnSpc>
                <a:spcPct val="150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The average OZ that received investment had a </a:t>
            </a: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35 percent poverty rate</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 and a more diverse population than the state as a whole. </a:t>
            </a:r>
          </a:p>
          <a:p>
            <a:pPr marL="649224" indent="-285750">
              <a:lnSpc>
                <a:spcPct val="150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In total, over </a:t>
            </a: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350 entities </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invested in at least </a:t>
            </a: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215 distinct developments or businesses</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 across </a:t>
            </a: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72 census tracts and 18 counties</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a:t>
            </a:r>
          </a:p>
          <a:p>
            <a:pPr marL="649224" lvl="1" indent="-285750">
              <a:lnSpc>
                <a:spcPct val="150000"/>
              </a:lnSpc>
              <a:buFont typeface="Arial" panose="020B0604020202020204" pitchFamily="34" charset="0"/>
              <a:buChar char="•"/>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Tree>
    <p:extLst>
      <p:ext uri="{BB962C8B-B14F-4D97-AF65-F5344CB8AC3E}">
        <p14:creationId xmlns:p14="http://schemas.microsoft.com/office/powerpoint/2010/main" val="2703042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sz="800">
                <a:latin typeface="Arial"/>
                <a:ea typeface="Arial"/>
                <a:cs typeface="Arial"/>
                <a:sym typeface="Arial"/>
              </a:rPr>
              <a:t>30</a:t>
            </a:fld>
            <a:endParaRPr sz="800">
              <a:latin typeface="Arial"/>
              <a:ea typeface="Arial"/>
              <a:cs typeface="Arial"/>
              <a:sym typeface="Arial"/>
            </a:endParaRPr>
          </a:p>
        </p:txBody>
      </p:sp>
      <p:sp>
        <p:nvSpPr>
          <p:cNvPr id="111" name="Google Shape;111;p5"/>
          <p:cNvSpPr txBox="1"/>
          <p:nvPr/>
        </p:nvSpPr>
        <p:spPr>
          <a:xfrm>
            <a:off x="-320413" y="11119671"/>
            <a:ext cx="1168400" cy="24622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000" b="0" i="0" u="none" strike="noStrike" cap="none">
                <a:solidFill>
                  <a:srgbClr val="323232"/>
                </a:solidFill>
                <a:latin typeface="Georgia"/>
                <a:ea typeface="Georgia"/>
                <a:cs typeface="Georgia"/>
                <a:sym typeface="Georgia"/>
              </a:rPr>
              <a:t>Prosperous</a:t>
            </a:r>
            <a:endParaRPr/>
          </a:p>
        </p:txBody>
      </p:sp>
      <p:cxnSp>
        <p:nvCxnSpPr>
          <p:cNvPr id="112" name="Google Shape;112;p5"/>
          <p:cNvCxnSpPr/>
          <p:nvPr/>
        </p:nvCxnSpPr>
        <p:spPr>
          <a:xfrm>
            <a:off x="348166" y="1051194"/>
            <a:ext cx="8537470" cy="0"/>
          </a:xfrm>
          <a:prstGeom prst="straightConnector1">
            <a:avLst/>
          </a:prstGeom>
          <a:noFill/>
          <a:ln w="12700" cap="flat" cmpd="sng">
            <a:solidFill>
              <a:srgbClr val="464646"/>
            </a:solidFill>
            <a:prstDash val="solid"/>
            <a:round/>
            <a:headEnd type="none" w="sm" len="sm"/>
            <a:tailEnd type="none" w="sm" len="sm"/>
          </a:ln>
        </p:spPr>
      </p:cxnSp>
      <p:sp>
        <p:nvSpPr>
          <p:cNvPr id="113" name="Google Shape;113;p5"/>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2400"/>
              <a:buFont typeface="Arial"/>
              <a:buNone/>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Ecosystem Development &amp; Investor Attraction</a:t>
            </a:r>
            <a:endParaRPr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114" name="Google Shape;114;p5"/>
          <p:cNvPicPr preferRelativeResize="0"/>
          <p:nvPr/>
        </p:nvPicPr>
        <p:blipFill rotWithShape="1">
          <a:blip r:embed="rId3">
            <a:alphaModFix/>
          </a:blip>
          <a:srcRect/>
          <a:stretch/>
        </p:blipFill>
        <p:spPr>
          <a:xfrm>
            <a:off x="-1" y="6128567"/>
            <a:ext cx="1498839" cy="729434"/>
          </a:xfrm>
          <a:prstGeom prst="rect">
            <a:avLst/>
          </a:prstGeom>
          <a:noFill/>
          <a:ln>
            <a:noFill/>
          </a:ln>
        </p:spPr>
      </p:pic>
      <p:pic>
        <p:nvPicPr>
          <p:cNvPr id="115" name="Google Shape;115;p5"/>
          <p:cNvPicPr preferRelativeResize="0"/>
          <p:nvPr/>
        </p:nvPicPr>
        <p:blipFill>
          <a:blip r:embed="rId4">
            <a:alphaModFix/>
          </a:blip>
          <a:stretch>
            <a:fillRect/>
          </a:stretch>
        </p:blipFill>
        <p:spPr>
          <a:xfrm>
            <a:off x="348166" y="1355074"/>
            <a:ext cx="5292195" cy="3046220"/>
          </a:xfrm>
          <a:prstGeom prst="rect">
            <a:avLst/>
          </a:prstGeom>
          <a:noFill/>
          <a:ln>
            <a:noFill/>
          </a:ln>
        </p:spPr>
      </p:pic>
      <p:sp>
        <p:nvSpPr>
          <p:cNvPr id="116" name="Google Shape;116;p5"/>
          <p:cNvSpPr txBox="1"/>
          <p:nvPr/>
        </p:nvSpPr>
        <p:spPr>
          <a:xfrm>
            <a:off x="5979827" y="1432192"/>
            <a:ext cx="3013646" cy="48012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u="sng"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Local Activities:</a:t>
            </a: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 </a:t>
            </a:r>
            <a:endParaRPr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Ecosystem Analysis: IE Innovation Ecosystem Report with UCR</a:t>
            </a:r>
            <a:endParaRPr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Accelerator &amp; Incubator Partnerships</a:t>
            </a:r>
            <a:endParaRPr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Grant Strategy with City &amp; CBO partner leads</a:t>
            </a:r>
            <a:endParaRPr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914400" lvl="1" indent="-317500" algn="l" rtl="0">
              <a:lnSpc>
                <a:spcPct val="150000"/>
              </a:lnSpc>
              <a:spcBef>
                <a:spcPts val="0"/>
              </a:spcBef>
              <a:spcAft>
                <a:spcPts val="0"/>
              </a:spcAft>
              <a:buSzPts val="1400"/>
              <a:buFont typeface="Calibri"/>
              <a:buChar char="○"/>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Bamboo Farming USDA Grant</a:t>
            </a:r>
            <a:endParaRPr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914400" lvl="1" indent="-317500" algn="l" rtl="0">
              <a:lnSpc>
                <a:spcPct val="150000"/>
              </a:lnSpc>
              <a:spcBef>
                <a:spcPts val="0"/>
              </a:spcBef>
              <a:spcAft>
                <a:spcPts val="0"/>
              </a:spcAft>
              <a:buSzPts val="1400"/>
              <a:buFont typeface="Calibri"/>
              <a:buChar char="○"/>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Autonomous Vehicle DOT Grant</a:t>
            </a:r>
            <a:endParaRPr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Business Attraction Incentives</a:t>
            </a:r>
            <a:endParaRPr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Lead person for data &amp; networking</a:t>
            </a:r>
            <a:endParaRPr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Curated education &amp; networking</a:t>
            </a:r>
            <a:endParaRPr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Local catalytic capital</a:t>
            </a:r>
            <a:endParaRPr sz="1200"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sz="800">
                <a:latin typeface="Arial"/>
                <a:ea typeface="Arial"/>
                <a:cs typeface="Arial"/>
                <a:sym typeface="Arial"/>
              </a:rPr>
              <a:t>31</a:t>
            </a:fld>
            <a:endParaRPr sz="800">
              <a:latin typeface="Arial"/>
              <a:ea typeface="Arial"/>
              <a:cs typeface="Arial"/>
              <a:sym typeface="Arial"/>
            </a:endParaRPr>
          </a:p>
        </p:txBody>
      </p:sp>
      <p:sp>
        <p:nvSpPr>
          <p:cNvPr id="123" name="Google Shape;123;p6"/>
          <p:cNvSpPr txBox="1"/>
          <p:nvPr/>
        </p:nvSpPr>
        <p:spPr>
          <a:xfrm>
            <a:off x="-320413" y="11119671"/>
            <a:ext cx="1168400" cy="24622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000" b="0" i="0" u="none" strike="noStrike" cap="none">
                <a:solidFill>
                  <a:srgbClr val="323232"/>
                </a:solidFill>
                <a:latin typeface="Georgia"/>
                <a:ea typeface="Georgia"/>
                <a:cs typeface="Georgia"/>
                <a:sym typeface="Georgia"/>
              </a:rPr>
              <a:t>Prosperous</a:t>
            </a:r>
            <a:endParaRPr/>
          </a:p>
        </p:txBody>
      </p:sp>
      <p:cxnSp>
        <p:nvCxnSpPr>
          <p:cNvPr id="124" name="Google Shape;124;p6"/>
          <p:cNvCxnSpPr/>
          <p:nvPr/>
        </p:nvCxnSpPr>
        <p:spPr>
          <a:xfrm>
            <a:off x="348166" y="1051194"/>
            <a:ext cx="8537470" cy="0"/>
          </a:xfrm>
          <a:prstGeom prst="straightConnector1">
            <a:avLst/>
          </a:prstGeom>
          <a:noFill/>
          <a:ln w="12700" cap="flat" cmpd="sng">
            <a:solidFill>
              <a:srgbClr val="464646"/>
            </a:solidFill>
            <a:prstDash val="solid"/>
            <a:round/>
            <a:headEnd type="none" w="sm" len="sm"/>
            <a:tailEnd type="none" w="sm" len="sm"/>
          </a:ln>
        </p:spPr>
      </p:cxnSp>
      <p:sp>
        <p:nvSpPr>
          <p:cNvPr id="125" name="Google Shape;125;p6"/>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2400"/>
              <a:buFont typeface="Arial"/>
              <a:buNone/>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Company &amp; Geography Evaluation</a:t>
            </a:r>
            <a:endParaRPr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126" name="Google Shape;126;p6"/>
          <p:cNvPicPr preferRelativeResize="0"/>
          <p:nvPr/>
        </p:nvPicPr>
        <p:blipFill rotWithShape="1">
          <a:blip r:embed="rId3">
            <a:alphaModFix/>
          </a:blip>
          <a:srcRect/>
          <a:stretch/>
        </p:blipFill>
        <p:spPr>
          <a:xfrm>
            <a:off x="-1" y="6128567"/>
            <a:ext cx="1498839" cy="729434"/>
          </a:xfrm>
          <a:prstGeom prst="rect">
            <a:avLst/>
          </a:prstGeom>
          <a:noFill/>
          <a:ln>
            <a:noFill/>
          </a:ln>
        </p:spPr>
      </p:pic>
      <p:pic>
        <p:nvPicPr>
          <p:cNvPr id="127" name="Google Shape;127;p6"/>
          <p:cNvPicPr preferRelativeResize="0"/>
          <p:nvPr/>
        </p:nvPicPr>
        <p:blipFill>
          <a:blip r:embed="rId4">
            <a:alphaModFix/>
          </a:blip>
          <a:stretch>
            <a:fillRect/>
          </a:stretch>
        </p:blipFill>
        <p:spPr>
          <a:xfrm>
            <a:off x="1021163" y="1322100"/>
            <a:ext cx="7101675" cy="4012499"/>
          </a:xfrm>
          <a:prstGeom prst="rect">
            <a:avLst/>
          </a:prstGeom>
          <a:noFill/>
          <a:ln w="19050" cap="flat" cmpd="sng">
            <a:solidFill>
              <a:schemeClr val="tx1"/>
            </a:solidFill>
            <a:prstDash val="solid"/>
            <a:round/>
            <a:headEnd type="none" w="sm" len="sm"/>
            <a:tailEnd type="none" w="sm" len="sm"/>
          </a:ln>
        </p:spPr>
      </p:pic>
      <p:sp>
        <p:nvSpPr>
          <p:cNvPr id="128" name="Google Shape;128;p6"/>
          <p:cNvSpPr txBox="1"/>
          <p:nvPr/>
        </p:nvSpPr>
        <p:spPr>
          <a:xfrm>
            <a:off x="5032208" y="5352261"/>
            <a:ext cx="3752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Opportunity Zone Considerations:</a:t>
            </a:r>
            <a:endParaRPr b="1"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spcBef>
                <a:spcPts val="0"/>
              </a:spcBef>
              <a:spcAft>
                <a:spcPts val="0"/>
              </a:spcAft>
              <a:buSzPts val="1400"/>
              <a:buFont typeface="Calibri"/>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Entry &amp; continued Compliance</a:t>
            </a:r>
            <a:endParaRPr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spcBef>
                <a:spcPts val="0"/>
              </a:spcBef>
              <a:spcAft>
                <a:spcPts val="0"/>
              </a:spcAft>
              <a:buSzPts val="1400"/>
              <a:buFont typeface="Calibri"/>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Exit strategy </a:t>
            </a:r>
            <a:endParaRPr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spcBef>
                <a:spcPts val="0"/>
              </a:spcBef>
              <a:spcAft>
                <a:spcPts val="0"/>
              </a:spcAft>
              <a:buSzPts val="1400"/>
              <a:buFont typeface="Calibri"/>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Community support </a:t>
            </a:r>
            <a:endParaRPr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800"/>
              <a:buNone/>
            </a:pPr>
            <a:fld id="{00000000-1234-1234-1234-123412341234}" type="slidenum">
              <a:rPr lang="en-US" sz="800">
                <a:latin typeface="Arial"/>
                <a:ea typeface="Arial"/>
                <a:cs typeface="Arial"/>
                <a:sym typeface="Arial"/>
              </a:rPr>
              <a:t>32</a:t>
            </a:fld>
            <a:endParaRPr sz="800">
              <a:latin typeface="Arial"/>
              <a:ea typeface="Arial"/>
              <a:cs typeface="Arial"/>
              <a:sym typeface="Arial"/>
            </a:endParaRPr>
          </a:p>
        </p:txBody>
      </p:sp>
      <p:sp>
        <p:nvSpPr>
          <p:cNvPr id="135" name="Google Shape;135;p7"/>
          <p:cNvSpPr txBox="1"/>
          <p:nvPr/>
        </p:nvSpPr>
        <p:spPr>
          <a:xfrm>
            <a:off x="-320413" y="11119671"/>
            <a:ext cx="1168400" cy="24622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000" b="0" i="0" u="none" strike="noStrike" cap="none">
                <a:solidFill>
                  <a:srgbClr val="323232"/>
                </a:solidFill>
                <a:latin typeface="Georgia"/>
                <a:ea typeface="Georgia"/>
                <a:cs typeface="Georgia"/>
                <a:sym typeface="Georgia"/>
              </a:rPr>
              <a:t>Prosperous</a:t>
            </a:r>
            <a:endParaRPr/>
          </a:p>
        </p:txBody>
      </p:sp>
      <p:cxnSp>
        <p:nvCxnSpPr>
          <p:cNvPr id="136" name="Google Shape;136;p7"/>
          <p:cNvCxnSpPr/>
          <p:nvPr/>
        </p:nvCxnSpPr>
        <p:spPr>
          <a:xfrm>
            <a:off x="348166" y="1051194"/>
            <a:ext cx="8537470" cy="0"/>
          </a:xfrm>
          <a:prstGeom prst="straightConnector1">
            <a:avLst/>
          </a:prstGeom>
          <a:noFill/>
          <a:ln w="12700" cap="flat" cmpd="sng">
            <a:solidFill>
              <a:srgbClr val="464646"/>
            </a:solidFill>
            <a:prstDash val="solid"/>
            <a:round/>
            <a:headEnd type="none" w="sm" len="sm"/>
            <a:tailEnd type="none" w="sm" len="sm"/>
          </a:ln>
        </p:spPr>
      </p:cxnSp>
      <p:sp>
        <p:nvSpPr>
          <p:cNvPr id="137" name="Google Shape;137;p7"/>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2400"/>
              <a:buFont typeface="Arial"/>
              <a:buNone/>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Investor Attraction</a:t>
            </a:r>
            <a:endParaRPr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138" name="Google Shape;138;p7"/>
          <p:cNvPicPr preferRelativeResize="0"/>
          <p:nvPr/>
        </p:nvPicPr>
        <p:blipFill rotWithShape="1">
          <a:blip r:embed="rId3">
            <a:alphaModFix/>
          </a:blip>
          <a:srcRect/>
          <a:stretch/>
        </p:blipFill>
        <p:spPr>
          <a:xfrm>
            <a:off x="-1" y="6128567"/>
            <a:ext cx="1498839" cy="729434"/>
          </a:xfrm>
          <a:prstGeom prst="rect">
            <a:avLst/>
          </a:prstGeom>
          <a:noFill/>
          <a:ln>
            <a:noFill/>
          </a:ln>
        </p:spPr>
      </p:pic>
      <p:graphicFrame>
        <p:nvGraphicFramePr>
          <p:cNvPr id="139" name="Google Shape;139;p7"/>
          <p:cNvGraphicFramePr/>
          <p:nvPr/>
        </p:nvGraphicFramePr>
        <p:xfrm>
          <a:off x="416725" y="1656275"/>
          <a:ext cx="8400325" cy="629920"/>
        </p:xfrm>
        <a:graphic>
          <a:graphicData uri="http://schemas.openxmlformats.org/drawingml/2006/table">
            <a:tbl>
              <a:tblPr>
                <a:noFill/>
              </a:tblPr>
              <a:tblGrid>
                <a:gridCol w="1258775">
                  <a:extLst>
                    <a:ext uri="{9D8B030D-6E8A-4147-A177-3AD203B41FA5}">
                      <a16:colId xmlns:a16="http://schemas.microsoft.com/office/drawing/2014/main" val="20000"/>
                    </a:ext>
                  </a:extLst>
                </a:gridCol>
                <a:gridCol w="1592725">
                  <a:extLst>
                    <a:ext uri="{9D8B030D-6E8A-4147-A177-3AD203B41FA5}">
                      <a16:colId xmlns:a16="http://schemas.microsoft.com/office/drawing/2014/main" val="20001"/>
                    </a:ext>
                  </a:extLst>
                </a:gridCol>
                <a:gridCol w="1271600">
                  <a:extLst>
                    <a:ext uri="{9D8B030D-6E8A-4147-A177-3AD203B41FA5}">
                      <a16:colId xmlns:a16="http://schemas.microsoft.com/office/drawing/2014/main" val="20002"/>
                    </a:ext>
                  </a:extLst>
                </a:gridCol>
                <a:gridCol w="1451425">
                  <a:extLst>
                    <a:ext uri="{9D8B030D-6E8A-4147-A177-3AD203B41FA5}">
                      <a16:colId xmlns:a16="http://schemas.microsoft.com/office/drawing/2014/main" val="20003"/>
                    </a:ext>
                  </a:extLst>
                </a:gridCol>
                <a:gridCol w="1220225">
                  <a:extLst>
                    <a:ext uri="{9D8B030D-6E8A-4147-A177-3AD203B41FA5}">
                      <a16:colId xmlns:a16="http://schemas.microsoft.com/office/drawing/2014/main" val="20004"/>
                    </a:ext>
                  </a:extLst>
                </a:gridCol>
                <a:gridCol w="1605575">
                  <a:extLst>
                    <a:ext uri="{9D8B030D-6E8A-4147-A177-3AD203B41FA5}">
                      <a16:colId xmlns:a16="http://schemas.microsoft.com/office/drawing/2014/main" val="20005"/>
                    </a:ext>
                  </a:extLst>
                </a:gridCol>
              </a:tblGrid>
              <a:tr h="0">
                <a:tc>
                  <a:txBody>
                    <a:bodyPr/>
                    <a:lstStyle/>
                    <a:p>
                      <a:pPr marL="0" lvl="0" indent="0" algn="l" rtl="0">
                        <a:spcBef>
                          <a:spcPts val="0"/>
                        </a:spcBef>
                        <a:spcAft>
                          <a:spcPts val="0"/>
                        </a:spcAft>
                        <a:buNone/>
                      </a:pPr>
                      <a:r>
                        <a:rPr lang="en-US" sz="1100">
                          <a:solidFill>
                            <a:srgbClr val="222222"/>
                          </a:solidFill>
                        </a:rPr>
                        <a:t>Competition/Prize Funding</a:t>
                      </a:r>
                      <a:endParaRPr sz="1100">
                        <a:solidFill>
                          <a:srgbClr val="222222"/>
                        </a:solidFill>
                      </a:endParaRPr>
                    </a:p>
                  </a:txBody>
                  <a:tcPr marL="63500" marR="63500" marT="63500" marB="63500"/>
                </a:tc>
                <a:tc>
                  <a:txBody>
                    <a:bodyPr/>
                    <a:lstStyle/>
                    <a:p>
                      <a:pPr marL="0" lvl="0" indent="0" algn="l" rtl="0">
                        <a:spcBef>
                          <a:spcPts val="0"/>
                        </a:spcBef>
                        <a:spcAft>
                          <a:spcPts val="0"/>
                        </a:spcAft>
                        <a:buNone/>
                      </a:pPr>
                      <a:r>
                        <a:rPr lang="en-US" sz="1100">
                          <a:solidFill>
                            <a:srgbClr val="222222"/>
                          </a:solidFill>
                        </a:rPr>
                        <a:t>Seed/Crowd/ or Angel Funding</a:t>
                      </a:r>
                      <a:endParaRPr sz="1100">
                        <a:solidFill>
                          <a:srgbClr val="222222"/>
                        </a:solidFill>
                      </a:endParaRPr>
                    </a:p>
                  </a:txBody>
                  <a:tcPr marL="63500" marR="63500" marT="63500" marB="63500"/>
                </a:tc>
                <a:tc>
                  <a:txBody>
                    <a:bodyPr/>
                    <a:lstStyle/>
                    <a:p>
                      <a:pPr marL="0" lvl="0" indent="0" algn="l" rtl="0">
                        <a:spcBef>
                          <a:spcPts val="0"/>
                        </a:spcBef>
                        <a:spcAft>
                          <a:spcPts val="0"/>
                        </a:spcAft>
                        <a:buNone/>
                      </a:pPr>
                      <a:r>
                        <a:rPr lang="en-US" sz="1100">
                          <a:solidFill>
                            <a:srgbClr val="222222"/>
                          </a:solidFill>
                        </a:rPr>
                        <a:t>SBIR/SBTT and other Grants</a:t>
                      </a:r>
                      <a:endParaRPr sz="1100">
                        <a:solidFill>
                          <a:srgbClr val="222222"/>
                        </a:solidFill>
                      </a:endParaRPr>
                    </a:p>
                  </a:txBody>
                  <a:tcPr marL="63500" marR="63500" marT="63500" marB="63500"/>
                </a:tc>
                <a:tc>
                  <a:txBody>
                    <a:bodyPr/>
                    <a:lstStyle/>
                    <a:p>
                      <a:pPr marL="0" lvl="0" indent="0" algn="l" rtl="0">
                        <a:spcBef>
                          <a:spcPts val="0"/>
                        </a:spcBef>
                        <a:spcAft>
                          <a:spcPts val="0"/>
                        </a:spcAft>
                        <a:buNone/>
                      </a:pPr>
                      <a:r>
                        <a:rPr lang="en-US" sz="1100">
                          <a:solidFill>
                            <a:srgbClr val="222222"/>
                          </a:solidFill>
                        </a:rPr>
                        <a:t>State Venture Funding &amp; Other State Programs</a:t>
                      </a:r>
                      <a:endParaRPr sz="1100">
                        <a:solidFill>
                          <a:srgbClr val="222222"/>
                        </a:solidFill>
                      </a:endParaRPr>
                    </a:p>
                  </a:txBody>
                  <a:tcPr marL="63500" marR="63500" marT="63500" marB="63500"/>
                </a:tc>
                <a:tc>
                  <a:txBody>
                    <a:bodyPr/>
                    <a:lstStyle/>
                    <a:p>
                      <a:pPr marL="0" lvl="0" indent="0" algn="l" rtl="0">
                        <a:spcBef>
                          <a:spcPts val="0"/>
                        </a:spcBef>
                        <a:spcAft>
                          <a:spcPts val="0"/>
                        </a:spcAft>
                        <a:buNone/>
                      </a:pPr>
                      <a:r>
                        <a:rPr lang="en-US" sz="1100">
                          <a:solidFill>
                            <a:srgbClr val="222222"/>
                          </a:solidFill>
                        </a:rPr>
                        <a:t>Private </a:t>
                      </a:r>
                      <a:endParaRPr sz="1100">
                        <a:solidFill>
                          <a:srgbClr val="222222"/>
                        </a:solidFill>
                      </a:endParaRPr>
                    </a:p>
                    <a:p>
                      <a:pPr marL="0" lvl="0" indent="0" algn="l" rtl="0">
                        <a:spcBef>
                          <a:spcPts val="0"/>
                        </a:spcBef>
                        <a:spcAft>
                          <a:spcPts val="0"/>
                        </a:spcAft>
                        <a:buNone/>
                      </a:pPr>
                      <a:r>
                        <a:rPr lang="en-US" sz="1100">
                          <a:solidFill>
                            <a:srgbClr val="222222"/>
                          </a:solidFill>
                        </a:rPr>
                        <a:t>Venture Capital </a:t>
                      </a:r>
                      <a:endParaRPr sz="1100">
                        <a:solidFill>
                          <a:srgbClr val="222222"/>
                        </a:solidFill>
                      </a:endParaRPr>
                    </a:p>
                  </a:txBody>
                  <a:tcPr marL="63500" marR="63500" marT="63500" marB="63500"/>
                </a:tc>
                <a:tc>
                  <a:txBody>
                    <a:bodyPr/>
                    <a:lstStyle/>
                    <a:p>
                      <a:pPr marL="0" lvl="0" indent="0" algn="l" rtl="0">
                        <a:spcBef>
                          <a:spcPts val="0"/>
                        </a:spcBef>
                        <a:spcAft>
                          <a:spcPts val="0"/>
                        </a:spcAft>
                        <a:buNone/>
                      </a:pPr>
                      <a:r>
                        <a:rPr lang="en-US" sz="1100">
                          <a:solidFill>
                            <a:srgbClr val="222222"/>
                          </a:solidFill>
                        </a:rPr>
                        <a:t>Opportunity Zone Capital, Private Equity, Debt, NMTC</a:t>
                      </a:r>
                      <a:endParaRPr sz="1100">
                        <a:solidFill>
                          <a:srgbClr val="222222"/>
                        </a:solidFill>
                      </a:endParaRPr>
                    </a:p>
                  </a:txBody>
                  <a:tcPr marL="63500" marR="63500" marT="63500" marB="63500"/>
                </a:tc>
                <a:extLst>
                  <a:ext uri="{0D108BD9-81ED-4DB2-BD59-A6C34878D82A}">
                    <a16:rowId xmlns:a16="http://schemas.microsoft.com/office/drawing/2014/main" val="10000"/>
                  </a:ext>
                </a:extLst>
              </a:tr>
            </a:tbl>
          </a:graphicData>
        </a:graphic>
      </p:graphicFrame>
      <p:sp>
        <p:nvSpPr>
          <p:cNvPr id="140" name="Google Shape;140;p7"/>
          <p:cNvSpPr txBox="1"/>
          <p:nvPr/>
        </p:nvSpPr>
        <p:spPr>
          <a:xfrm>
            <a:off x="348166" y="2511577"/>
            <a:ext cx="6309766" cy="3847177"/>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SzPts val="1400"/>
              <a:buFont typeface="Calibri"/>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Existing Business Community</a:t>
            </a:r>
            <a:endParaRPr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Opportunity Zone Investor Directories</a:t>
            </a:r>
            <a:endParaRPr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Opportunity Zone Fund Administration </a:t>
            </a:r>
            <a:endParaRPr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Venture Capital &amp; Private Equity </a:t>
            </a:r>
            <a:endParaRPr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CPAs &amp; Financial Managers</a:t>
            </a:r>
            <a:endParaRPr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Banks &amp; CDFIS</a:t>
            </a:r>
            <a:endParaRPr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Foundations &amp; Philanthropy</a:t>
            </a:r>
            <a:endParaRPr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Commercial Real Estate Agents</a:t>
            </a:r>
            <a:endParaRPr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1031 Exchange Administrators &amp; Real Estate Investment Club</a:t>
            </a:r>
            <a:endParaRPr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457200" lvl="0" indent="-317500" algn="l" rtl="0">
              <a:lnSpc>
                <a:spcPct val="150000"/>
              </a:lnSpc>
              <a:spcBef>
                <a:spcPts val="0"/>
              </a:spcBef>
              <a:spcAft>
                <a:spcPts val="0"/>
              </a:spcAft>
              <a:buSzPts val="1400"/>
              <a:buFont typeface="Calibri"/>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rPr>
              <a:t>Placement Agents &amp; Syndicators</a:t>
            </a:r>
            <a:endParaRPr dirty="0">
              <a:latin typeface="Galaxie Polaris Light" panose="02000000000000000000" pitchFamily="2" charset="0"/>
              <a:ea typeface="Galaxie Polaris Light" panose="02000000000000000000" pitchFamily="2" charset="0"/>
              <a:cs typeface="Galaxie Polaris Light" panose="02000000000000000000" pitchFamily="2" charset="0"/>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33</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20040" y="1088136"/>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0" y="-37258"/>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Q &amp; A</a:t>
            </a:r>
          </a:p>
        </p:txBody>
      </p:sp>
      <p:pic>
        <p:nvPicPr>
          <p:cNvPr id="12" name="Picture 11">
            <a:extLst>
              <a:ext uri="{FF2B5EF4-FFF2-40B4-BE49-F238E27FC236}">
                <a16:creationId xmlns:a16="http://schemas.microsoft.com/office/drawing/2014/main" id="{64D53E4F-EDD7-9D43-9E5E-FC57B63FD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11" name="Title 1">
            <a:extLst>
              <a:ext uri="{FF2B5EF4-FFF2-40B4-BE49-F238E27FC236}">
                <a16:creationId xmlns:a16="http://schemas.microsoft.com/office/drawing/2014/main" id="{505167C5-B7B8-744A-8B99-29722BF09639}"/>
              </a:ext>
            </a:extLst>
          </p:cNvPr>
          <p:cNvSpPr txBox="1">
            <a:spLocks/>
          </p:cNvSpPr>
          <p:nvPr/>
        </p:nvSpPr>
        <p:spPr>
          <a:xfrm>
            <a:off x="459735" y="5680199"/>
            <a:ext cx="8183743" cy="853665"/>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10000"/>
              </a:lnSpc>
            </a:pPr>
            <a:endParaRPr lang="en-US" sz="14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2" name="TextBox 1">
            <a:extLst>
              <a:ext uri="{FF2B5EF4-FFF2-40B4-BE49-F238E27FC236}">
                <a16:creationId xmlns:a16="http://schemas.microsoft.com/office/drawing/2014/main" id="{26CDA1C3-D7B3-8F4A-AD92-83A5D4BEF7FB}"/>
              </a:ext>
            </a:extLst>
          </p:cNvPr>
          <p:cNvSpPr txBox="1"/>
          <p:nvPr/>
        </p:nvSpPr>
        <p:spPr>
          <a:xfrm>
            <a:off x="337929" y="1390402"/>
            <a:ext cx="8427353" cy="4557851"/>
          </a:xfrm>
          <a:prstGeom prst="rect">
            <a:avLst/>
          </a:prstGeom>
          <a:noFill/>
        </p:spPr>
        <p:txBody>
          <a:bodyPr wrap="square" rtlCol="0">
            <a:spAutoFit/>
          </a:bodyPr>
          <a:lstStyle/>
          <a:p>
            <a:pPr>
              <a:spcAft>
                <a:spcPts val="600"/>
              </a:spcAft>
            </a:pPr>
            <a:r>
              <a:rPr lang="en-US" b="1" u="sng" dirty="0">
                <a:latin typeface="Galaxie Polaris Light" panose="02000000000000000000" pitchFamily="2" charset="0"/>
                <a:ea typeface="Galaxie Polaris Light" panose="02000000000000000000" pitchFamily="2" charset="0"/>
                <a:cs typeface="Galaxie Polaris Light" panose="02000000000000000000" pitchFamily="2" charset="0"/>
              </a:rPr>
              <a:t>Economic Innovation Group </a:t>
            </a:r>
          </a:p>
          <a:p>
            <a:pPr>
              <a:spcAft>
                <a:spcPts val="600"/>
              </a:spcAft>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Kenneth Megan | </a:t>
            </a:r>
            <a:r>
              <a:rPr lang="en-US" dirty="0" err="1">
                <a:latin typeface="Galaxie Polaris Light" panose="02000000000000000000" pitchFamily="2" charset="0"/>
                <a:ea typeface="Galaxie Polaris Light" panose="02000000000000000000" pitchFamily="2" charset="0"/>
                <a:cs typeface="Galaxie Polaris Light" panose="02000000000000000000" pitchFamily="2" charset="0"/>
              </a:rPr>
              <a:t>kenneth@eig.org</a:t>
            </a: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spcAft>
                <a:spcPts val="600"/>
              </a:spcAft>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spcAft>
                <a:spcPts val="600"/>
              </a:spcAft>
            </a:pPr>
            <a:r>
              <a:rPr lang="en-US" b="1" u="sng" dirty="0">
                <a:latin typeface="Galaxie Polaris Light" panose="02000000000000000000" pitchFamily="2" charset="0"/>
                <a:ea typeface="Galaxie Polaris Light" panose="02000000000000000000" pitchFamily="2" charset="0"/>
                <a:cs typeface="Galaxie Polaris Light" panose="02000000000000000000" pitchFamily="2" charset="0"/>
              </a:rPr>
              <a:t>Aces &amp; Archers</a:t>
            </a:r>
          </a:p>
          <a:p>
            <a:pPr>
              <a:spcAft>
                <a:spcPts val="600"/>
              </a:spcAft>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Rachel Reilly | </a:t>
            </a:r>
            <a:r>
              <a:rPr lang="en-US" dirty="0" err="1">
                <a:latin typeface="Galaxie Polaris Light" panose="02000000000000000000" pitchFamily="2" charset="0"/>
                <a:ea typeface="Galaxie Polaris Light" panose="02000000000000000000" pitchFamily="2" charset="0"/>
                <a:cs typeface="Galaxie Polaris Light" panose="02000000000000000000" pitchFamily="2" charset="0"/>
              </a:rPr>
              <a:t>rachel@acesandarchers.com</a:t>
            </a: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spcAft>
                <a:spcPts val="600"/>
              </a:spcAft>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spcAft>
                <a:spcPts val="600"/>
              </a:spcAft>
            </a:pPr>
            <a:r>
              <a:rPr lang="en-US" b="1" u="sng" dirty="0">
                <a:latin typeface="Galaxie Polaris Light" panose="02000000000000000000" pitchFamily="2" charset="0"/>
                <a:ea typeface="Galaxie Polaris Light" panose="02000000000000000000" pitchFamily="2" charset="0"/>
                <a:cs typeface="Galaxie Polaris Light" panose="02000000000000000000" pitchFamily="2" charset="0"/>
              </a:rPr>
              <a:t>AltCap, </a:t>
            </a:r>
            <a:r>
              <a:rPr lang="en-US" b="1" u="sng"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equity</a:t>
            </a:r>
            <a:r>
              <a:rPr lang="en-US" b="1" u="sng" baseline="300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2 </a:t>
            </a:r>
          </a:p>
          <a:p>
            <a:pPr>
              <a:spcAft>
                <a:spcPts val="600"/>
              </a:spcAft>
            </a:pPr>
            <a:r>
              <a:rPr lang="en-US"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Emily </a:t>
            </a:r>
            <a:r>
              <a:rPr lang="en-US" dirty="0" err="1">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Lecuyer</a:t>
            </a:r>
            <a:r>
              <a:rPr lang="en-US"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 | Emily@e2investing.com</a:t>
            </a:r>
          </a:p>
          <a:p>
            <a:pPr>
              <a:spcAft>
                <a:spcPts val="600"/>
              </a:spcAft>
              <a:buNone/>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spcAft>
                <a:spcPts val="600"/>
              </a:spcAft>
              <a:buNone/>
            </a:pPr>
            <a:r>
              <a:rPr lang="en-US" b="1" u="sng" dirty="0">
                <a:solidFill>
                  <a:schemeClr val="tx1">
                    <a:alpha val="80000"/>
                  </a:schemeClr>
                </a:solidFill>
                <a:latin typeface="Galaxie Polaris Light" panose="02000000000000000000" pitchFamily="2" charset="0"/>
                <a:ea typeface="Galaxie Polaris Light" panose="02000000000000000000" pitchFamily="2" charset="0"/>
                <a:cs typeface="Galaxie Polaris Light" panose="02000000000000000000" pitchFamily="2" charset="0"/>
              </a:rPr>
              <a:t>Hall Venture Partners</a:t>
            </a:r>
          </a:p>
          <a:p>
            <a:pPr>
              <a:spcAft>
                <a:spcPts val="600"/>
              </a:spcAft>
              <a:buNone/>
            </a:pPr>
            <a:r>
              <a:rPr lang="en-US" dirty="0">
                <a:solidFill>
                  <a:schemeClr val="tx1">
                    <a:alpha val="80000"/>
                  </a:schemeClr>
                </a:solidFill>
                <a:latin typeface="Galaxie Polaris Light" panose="02000000000000000000" pitchFamily="2" charset="0"/>
                <a:ea typeface="Galaxie Polaris Light" panose="02000000000000000000" pitchFamily="2" charset="0"/>
                <a:cs typeface="Galaxie Polaris Light" panose="02000000000000000000" pitchFamily="2" charset="0"/>
              </a:rPr>
              <a:t>David Kunz | </a:t>
            </a:r>
            <a:r>
              <a:rPr lang="en-US" dirty="0" err="1">
                <a:solidFill>
                  <a:schemeClr val="tx1">
                    <a:alpha val="80000"/>
                  </a:schemeClr>
                </a:solidFill>
                <a:latin typeface="Galaxie Polaris Light" panose="02000000000000000000" pitchFamily="2" charset="0"/>
                <a:ea typeface="Galaxie Polaris Light" panose="02000000000000000000" pitchFamily="2" charset="0"/>
                <a:cs typeface="Galaxie Polaris Light" panose="02000000000000000000" pitchFamily="2" charset="0"/>
              </a:rPr>
              <a:t>dlunz@hallvp.com</a:t>
            </a:r>
            <a:endParaRPr lang="en-US" dirty="0">
              <a:solidFill>
                <a:schemeClr val="tx1">
                  <a:alpha val="80000"/>
                </a:schemeClr>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a:spcAft>
                <a:spcPts val="600"/>
              </a:spcAft>
              <a:buNone/>
            </a:pPr>
            <a:r>
              <a:rPr lang="en-US" dirty="0">
                <a:solidFill>
                  <a:schemeClr val="tx1">
                    <a:alpha val="80000"/>
                  </a:schemeClr>
                </a:solidFill>
                <a:latin typeface="Galaxie Polaris Light" panose="02000000000000000000" pitchFamily="2" charset="0"/>
                <a:ea typeface="Galaxie Polaris Light" panose="02000000000000000000" pitchFamily="2" charset="0"/>
                <a:cs typeface="Galaxie Polaris Light" panose="02000000000000000000" pitchFamily="2" charset="0"/>
              </a:rPr>
              <a:t>Will Walker | </a:t>
            </a:r>
            <a:r>
              <a:rPr lang="en-US" dirty="0" err="1">
                <a:solidFill>
                  <a:schemeClr val="tx1">
                    <a:alpha val="80000"/>
                  </a:schemeClr>
                </a:solidFill>
                <a:latin typeface="Galaxie Polaris Light" panose="02000000000000000000" pitchFamily="2" charset="0"/>
                <a:ea typeface="Galaxie Polaris Light" panose="02000000000000000000" pitchFamily="2" charset="0"/>
                <a:cs typeface="Galaxie Polaris Light" panose="02000000000000000000" pitchFamily="2" charset="0"/>
              </a:rPr>
              <a:t>wwalker@hallvp.com</a:t>
            </a:r>
            <a:endParaRPr lang="en-US" dirty="0">
              <a:solidFill>
                <a:schemeClr val="tx1">
                  <a:alpha val="80000"/>
                </a:schemeClr>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r>
              <a:rPr lang="en-US" b="1" u="sng" dirty="0">
                <a:latin typeface="Galaxie Polaris Light" panose="02000000000000000000" pitchFamily="2" charset="0"/>
                <a:ea typeface="Galaxie Polaris Light" panose="02000000000000000000" pitchFamily="2" charset="0"/>
                <a:cs typeface="Galaxie Polaris Light" panose="02000000000000000000" pitchFamily="2" charset="0"/>
              </a:rPr>
              <a:t>Blended Impact</a:t>
            </a:r>
          </a:p>
          <a:p>
            <a:pPr>
              <a:lnSpc>
                <a:spcPct val="114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Stacy Cumberbatch | </a:t>
            </a:r>
            <a:r>
              <a:rPr lang="en-US" dirty="0" err="1">
                <a:latin typeface="Galaxie Polaris Light" panose="02000000000000000000" pitchFamily="2" charset="0"/>
                <a:ea typeface="Galaxie Polaris Light" panose="02000000000000000000" pitchFamily="2" charset="0"/>
                <a:cs typeface="Galaxie Polaris Light" panose="02000000000000000000" pitchFamily="2" charset="0"/>
              </a:rPr>
              <a:t>stacy@opportunityriverside.com</a:t>
            </a: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15" name="Picture 14">
            <a:extLst>
              <a:ext uri="{FF2B5EF4-FFF2-40B4-BE49-F238E27FC236}">
                <a16:creationId xmlns:a16="http://schemas.microsoft.com/office/drawing/2014/main" id="{FF7FEDF9-7F66-FF4B-B87E-7D83582563AF}"/>
              </a:ext>
            </a:extLst>
          </p:cNvPr>
          <p:cNvPicPr>
            <a:picLocks noChangeAspect="1"/>
          </p:cNvPicPr>
          <p:nvPr/>
        </p:nvPicPr>
        <p:blipFill rotWithShape="1">
          <a:blip r:embed="rId4"/>
          <a:srcRect l="9898" t="36086" r="10400" b="30995"/>
          <a:stretch/>
        </p:blipFill>
        <p:spPr>
          <a:xfrm>
            <a:off x="6080110" y="1344491"/>
            <a:ext cx="2141761" cy="884603"/>
          </a:xfrm>
          <a:prstGeom prst="rect">
            <a:avLst/>
          </a:prstGeom>
        </p:spPr>
      </p:pic>
      <p:pic>
        <p:nvPicPr>
          <p:cNvPr id="16" name="Picture 2" descr="AltCap  ">
            <a:extLst>
              <a:ext uri="{FF2B5EF4-FFF2-40B4-BE49-F238E27FC236}">
                <a16:creationId xmlns:a16="http://schemas.microsoft.com/office/drawing/2014/main" id="{7C4EF376-551B-0F4B-9792-E5E7CA6C9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9766" y="3658489"/>
            <a:ext cx="2417546" cy="6243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Equity Squared LLC">
            <a:extLst>
              <a:ext uri="{FF2B5EF4-FFF2-40B4-BE49-F238E27FC236}">
                <a16:creationId xmlns:a16="http://schemas.microsoft.com/office/drawing/2014/main" id="{CA97A5C0-4D51-A14B-8267-4C658C2826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3103" y="2521671"/>
            <a:ext cx="2010872" cy="802952"/>
          </a:xfrm>
          <a:prstGeom prst="rect">
            <a:avLst/>
          </a:prstGeom>
          <a:noFill/>
          <a:extLst>
            <a:ext uri="{909E8E84-426E-40DD-AFC4-6F175D3DCCD1}">
              <a14:hiddenFill xmlns:a14="http://schemas.microsoft.com/office/drawing/2010/main">
                <a:solidFill>
                  <a:srgbClr val="FFFFFF"/>
                </a:solidFill>
              </a14:hiddenFill>
            </a:ext>
          </a:extLst>
        </p:spPr>
      </p:pic>
      <p:pic>
        <p:nvPicPr>
          <p:cNvPr id="20" name="Google Shape;79;p2">
            <a:extLst>
              <a:ext uri="{FF2B5EF4-FFF2-40B4-BE49-F238E27FC236}">
                <a16:creationId xmlns:a16="http://schemas.microsoft.com/office/drawing/2014/main" id="{E4E8A8D0-A0B6-8F40-B215-E0664D723D77}"/>
              </a:ext>
            </a:extLst>
          </p:cNvPr>
          <p:cNvPicPr preferRelativeResize="0"/>
          <p:nvPr/>
        </p:nvPicPr>
        <p:blipFill rotWithShape="1">
          <a:blip r:embed="rId7">
            <a:alphaModFix/>
          </a:blip>
          <a:srcRect l="12720" t="44422" r="12713" b="43083"/>
          <a:stretch/>
        </p:blipFill>
        <p:spPr>
          <a:xfrm>
            <a:off x="5150697" y="5762031"/>
            <a:ext cx="3824526" cy="604325"/>
          </a:xfrm>
          <a:prstGeom prst="rect">
            <a:avLst/>
          </a:prstGeom>
          <a:noFill/>
          <a:ln>
            <a:noFill/>
          </a:ln>
        </p:spPr>
      </p:pic>
      <p:pic>
        <p:nvPicPr>
          <p:cNvPr id="21" name="Picture 20">
            <a:extLst>
              <a:ext uri="{FF2B5EF4-FFF2-40B4-BE49-F238E27FC236}">
                <a16:creationId xmlns:a16="http://schemas.microsoft.com/office/drawing/2014/main" id="{17D47564-E135-5648-B111-D0CD4ABB0133}"/>
              </a:ext>
            </a:extLst>
          </p:cNvPr>
          <p:cNvPicPr>
            <a:picLocks noChangeAspect="1"/>
          </p:cNvPicPr>
          <p:nvPr/>
        </p:nvPicPr>
        <p:blipFill>
          <a:blip r:embed="rId8"/>
          <a:stretch>
            <a:fillRect/>
          </a:stretch>
        </p:blipFill>
        <p:spPr>
          <a:xfrm>
            <a:off x="6069663" y="4729095"/>
            <a:ext cx="1981965" cy="892973"/>
          </a:xfrm>
          <a:prstGeom prst="rect">
            <a:avLst/>
          </a:prstGeom>
        </p:spPr>
      </p:pic>
    </p:spTree>
    <p:extLst>
      <p:ext uri="{BB962C8B-B14F-4D97-AF65-F5344CB8AC3E}">
        <p14:creationId xmlns:p14="http://schemas.microsoft.com/office/powerpoint/2010/main" val="4093240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4</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Investor Base</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315654" y="1187739"/>
            <a:ext cx="8602494" cy="2582758"/>
          </a:xfrm>
          <a:prstGeom prst="rect">
            <a:avLst/>
          </a:prstGeom>
          <a:noFill/>
        </p:spPr>
        <p:txBody>
          <a:bodyPr wrap="square" rtlCol="0">
            <a:spAutoFit/>
          </a:bodyPr>
          <a:lstStyle/>
          <a:p>
            <a:pPr algn="ctr">
              <a:lnSpc>
                <a:spcPct val="150000"/>
              </a:lnSpc>
            </a:pP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A First-of-its-Kind Exploration of Ohio’s Opportunity Zone Investments </a:t>
            </a:r>
          </a:p>
          <a:p>
            <a:pPr marL="285750" indent="-285750">
              <a:lnSpc>
                <a:spcPct val="150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The median investor contributed $201,460.</a:t>
            </a:r>
          </a:p>
          <a:p>
            <a:pPr marL="285750" indent="-285750">
              <a:lnSpc>
                <a:spcPct val="150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There were a greater number of investors contributing $25,000 or less than there were investing $5 million and above.  </a:t>
            </a: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1026" name="Picture 2">
            <a:extLst>
              <a:ext uri="{FF2B5EF4-FFF2-40B4-BE49-F238E27FC236}">
                <a16:creationId xmlns:a16="http://schemas.microsoft.com/office/drawing/2014/main" id="{2145F2A9-18FF-BC4C-9BC6-742E18605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738" y="2706399"/>
            <a:ext cx="5307912" cy="333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10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5</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Investor Base</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pic>
        <p:nvPicPr>
          <p:cNvPr id="4" name="Picture 3">
            <a:extLst>
              <a:ext uri="{FF2B5EF4-FFF2-40B4-BE49-F238E27FC236}">
                <a16:creationId xmlns:a16="http://schemas.microsoft.com/office/drawing/2014/main" id="{74011DD7-E48C-1443-9F30-2F3E5F943D57}"/>
              </a:ext>
            </a:extLst>
          </p:cNvPr>
          <p:cNvPicPr>
            <a:picLocks noChangeAspect="1"/>
          </p:cNvPicPr>
          <p:nvPr/>
        </p:nvPicPr>
        <p:blipFill>
          <a:blip r:embed="rId4"/>
          <a:stretch>
            <a:fillRect/>
          </a:stretch>
        </p:blipFill>
        <p:spPr>
          <a:xfrm>
            <a:off x="600836" y="1275012"/>
            <a:ext cx="7942328" cy="4813866"/>
          </a:xfrm>
          <a:prstGeom prst="rect">
            <a:avLst/>
          </a:prstGeom>
        </p:spPr>
      </p:pic>
      <p:sp>
        <p:nvSpPr>
          <p:cNvPr id="11" name="TextBox 10">
            <a:extLst>
              <a:ext uri="{FF2B5EF4-FFF2-40B4-BE49-F238E27FC236}">
                <a16:creationId xmlns:a16="http://schemas.microsoft.com/office/drawing/2014/main" id="{821D396D-D10B-D04B-9A1B-68DBFB2BFB5E}"/>
              </a:ext>
            </a:extLst>
          </p:cNvPr>
          <p:cNvSpPr txBox="1"/>
          <p:nvPr/>
        </p:nvSpPr>
        <p:spPr>
          <a:xfrm>
            <a:off x="2083072" y="6356351"/>
            <a:ext cx="5490606" cy="400110"/>
          </a:xfrm>
          <a:prstGeom prst="rect">
            <a:avLst/>
          </a:prstGeom>
          <a:noFill/>
        </p:spPr>
        <p:txBody>
          <a:bodyPr wrap="none" rtlCol="0">
            <a:spAutoFit/>
          </a:bodyPr>
          <a:lstStyle/>
          <a:p>
            <a:pPr algn="ctr"/>
            <a:r>
              <a:rPr lang="en-US" sz="1000" dirty="0">
                <a:latin typeface="Galaxie Polaris Light" panose="02000000000000000000" pitchFamily="2" charset="0"/>
                <a:ea typeface="Galaxie Polaris Light" panose="02000000000000000000" pitchFamily="2" charset="0"/>
                <a:cs typeface="Galaxie Polaris Light" panose="02000000000000000000" pitchFamily="2" charset="0"/>
              </a:rPr>
              <a:t>Source: Patrick Kennedy and Harrison Wheeler, Neighborhood-Level Investment from the</a:t>
            </a:r>
          </a:p>
          <a:p>
            <a:pPr algn="ctr"/>
            <a:r>
              <a:rPr lang="en-US" sz="1000" dirty="0">
                <a:latin typeface="Galaxie Polaris Light" panose="02000000000000000000" pitchFamily="2" charset="0"/>
                <a:ea typeface="Galaxie Polaris Light" panose="02000000000000000000" pitchFamily="2" charset="0"/>
                <a:cs typeface="Galaxie Polaris Light" panose="02000000000000000000" pitchFamily="2" charset="0"/>
              </a:rPr>
              <a:t>U.S. Opportunity Zone Program: Early Evidence, April 12, 2021</a:t>
            </a:r>
          </a:p>
        </p:txBody>
      </p:sp>
    </p:spTree>
    <p:extLst>
      <p:ext uri="{BB962C8B-B14F-4D97-AF65-F5344CB8AC3E}">
        <p14:creationId xmlns:p14="http://schemas.microsoft.com/office/powerpoint/2010/main" val="345565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6</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Investor Base</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315654" y="1187739"/>
            <a:ext cx="8602494" cy="1445267"/>
          </a:xfrm>
          <a:prstGeom prst="rect">
            <a:avLst/>
          </a:prstGeom>
          <a:noFill/>
        </p:spPr>
        <p:txBody>
          <a:bodyPr wrap="square" rtlCol="0">
            <a:spAutoFit/>
          </a:bodyPr>
          <a:lstStyle/>
          <a:p>
            <a:pPr algn="ctr">
              <a:lnSpc>
                <a:spcPct val="150000"/>
              </a:lnSpc>
            </a:pP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Neighborhood-Level Investment from the U.S. Opportunity Zones Program: Early Evidence</a:t>
            </a:r>
          </a:p>
          <a:p>
            <a:pPr algn="ct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Analysis of anonymized, electronically-filed 2019 Federal tax records. </a:t>
            </a: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5" name="Picture 4">
            <a:extLst>
              <a:ext uri="{FF2B5EF4-FFF2-40B4-BE49-F238E27FC236}">
                <a16:creationId xmlns:a16="http://schemas.microsoft.com/office/drawing/2014/main" id="{BFFC4CAD-4F0A-7142-9C0A-D35BD3DA074A}"/>
              </a:ext>
            </a:extLst>
          </p:cNvPr>
          <p:cNvPicPr>
            <a:picLocks noChangeAspect="1"/>
          </p:cNvPicPr>
          <p:nvPr/>
        </p:nvPicPr>
        <p:blipFill>
          <a:blip r:embed="rId4"/>
          <a:stretch>
            <a:fillRect/>
          </a:stretch>
        </p:blipFill>
        <p:spPr>
          <a:xfrm>
            <a:off x="1806765" y="2218778"/>
            <a:ext cx="5883007" cy="3675908"/>
          </a:xfrm>
          <a:prstGeom prst="rect">
            <a:avLst/>
          </a:prstGeom>
        </p:spPr>
      </p:pic>
      <p:sp>
        <p:nvSpPr>
          <p:cNvPr id="9" name="TextBox 8">
            <a:extLst>
              <a:ext uri="{FF2B5EF4-FFF2-40B4-BE49-F238E27FC236}">
                <a16:creationId xmlns:a16="http://schemas.microsoft.com/office/drawing/2014/main" id="{C5CD9CB2-DBEA-9448-9A73-22D847AE5740}"/>
              </a:ext>
            </a:extLst>
          </p:cNvPr>
          <p:cNvSpPr txBox="1"/>
          <p:nvPr/>
        </p:nvSpPr>
        <p:spPr>
          <a:xfrm>
            <a:off x="2083072" y="6356351"/>
            <a:ext cx="5490606" cy="400110"/>
          </a:xfrm>
          <a:prstGeom prst="rect">
            <a:avLst/>
          </a:prstGeom>
          <a:noFill/>
        </p:spPr>
        <p:txBody>
          <a:bodyPr wrap="none" rtlCol="0">
            <a:spAutoFit/>
          </a:bodyPr>
          <a:lstStyle/>
          <a:p>
            <a:pPr algn="ctr"/>
            <a:r>
              <a:rPr lang="en-US" sz="1000" dirty="0">
                <a:latin typeface="Galaxie Polaris Light" panose="02000000000000000000" pitchFamily="2" charset="0"/>
                <a:ea typeface="Galaxie Polaris Light" panose="02000000000000000000" pitchFamily="2" charset="0"/>
                <a:cs typeface="Galaxie Polaris Light" panose="02000000000000000000" pitchFamily="2" charset="0"/>
              </a:rPr>
              <a:t>Source: Patrick Kennedy and Harrison Wheeler, Neighborhood-Level Investment from the</a:t>
            </a:r>
          </a:p>
          <a:p>
            <a:pPr algn="ctr"/>
            <a:r>
              <a:rPr lang="en-US" sz="1000" dirty="0">
                <a:latin typeface="Galaxie Polaris Light" panose="02000000000000000000" pitchFamily="2" charset="0"/>
                <a:ea typeface="Galaxie Polaris Light" panose="02000000000000000000" pitchFamily="2" charset="0"/>
                <a:cs typeface="Galaxie Polaris Light" panose="02000000000000000000" pitchFamily="2" charset="0"/>
              </a:rPr>
              <a:t>U.S. Opportunity Zone Program: Early Evidence, April 12, 2021</a:t>
            </a:r>
          </a:p>
        </p:txBody>
      </p:sp>
    </p:spTree>
    <p:extLst>
      <p:ext uri="{BB962C8B-B14F-4D97-AF65-F5344CB8AC3E}">
        <p14:creationId xmlns:p14="http://schemas.microsoft.com/office/powerpoint/2010/main" val="254202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7</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Investor Base</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315654" y="1187739"/>
            <a:ext cx="8602494" cy="1445267"/>
          </a:xfrm>
          <a:prstGeom prst="rect">
            <a:avLst/>
          </a:prstGeom>
          <a:noFill/>
        </p:spPr>
        <p:txBody>
          <a:bodyPr wrap="square" rtlCol="0">
            <a:spAutoFit/>
          </a:bodyPr>
          <a:lstStyle/>
          <a:p>
            <a:pPr algn="ctr">
              <a:lnSpc>
                <a:spcPct val="150000"/>
              </a:lnSpc>
            </a:pPr>
            <a:r>
              <a:rPr lang="en-US" b="1" dirty="0">
                <a:latin typeface="Galaxie Polaris Light" panose="02000000000000000000" pitchFamily="2" charset="0"/>
                <a:ea typeface="Galaxie Polaris Light" panose="02000000000000000000" pitchFamily="2" charset="0"/>
                <a:cs typeface="Galaxie Polaris Light" panose="02000000000000000000" pitchFamily="2" charset="0"/>
              </a:rPr>
              <a:t>Neighborhood-Level Investment from the U.S. Opportunity Zones Program: Early Evidence</a:t>
            </a:r>
          </a:p>
          <a:p>
            <a:pPr algn="ctr">
              <a:lnSpc>
                <a:spcPct val="150000"/>
              </a:lnSpc>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Analysis of anonymized, electronically-filed 2019 Federal tax records. </a:t>
            </a: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5" name="Picture 4">
            <a:extLst>
              <a:ext uri="{FF2B5EF4-FFF2-40B4-BE49-F238E27FC236}">
                <a16:creationId xmlns:a16="http://schemas.microsoft.com/office/drawing/2014/main" id="{67A87035-C095-5747-8CF7-67D899375202}"/>
              </a:ext>
            </a:extLst>
          </p:cNvPr>
          <p:cNvPicPr>
            <a:picLocks noChangeAspect="1"/>
          </p:cNvPicPr>
          <p:nvPr/>
        </p:nvPicPr>
        <p:blipFill>
          <a:blip r:embed="rId4"/>
          <a:stretch>
            <a:fillRect/>
          </a:stretch>
        </p:blipFill>
        <p:spPr>
          <a:xfrm>
            <a:off x="1850834" y="2258458"/>
            <a:ext cx="5876971" cy="3636227"/>
          </a:xfrm>
          <a:prstGeom prst="rect">
            <a:avLst/>
          </a:prstGeom>
        </p:spPr>
      </p:pic>
      <p:sp>
        <p:nvSpPr>
          <p:cNvPr id="9" name="TextBox 8">
            <a:extLst>
              <a:ext uri="{FF2B5EF4-FFF2-40B4-BE49-F238E27FC236}">
                <a16:creationId xmlns:a16="http://schemas.microsoft.com/office/drawing/2014/main" id="{612FEC1B-FBF7-4240-B30F-F97898625D44}"/>
              </a:ext>
            </a:extLst>
          </p:cNvPr>
          <p:cNvSpPr txBox="1"/>
          <p:nvPr/>
        </p:nvSpPr>
        <p:spPr>
          <a:xfrm>
            <a:off x="2083072" y="6356351"/>
            <a:ext cx="5490606" cy="400110"/>
          </a:xfrm>
          <a:prstGeom prst="rect">
            <a:avLst/>
          </a:prstGeom>
          <a:noFill/>
        </p:spPr>
        <p:txBody>
          <a:bodyPr wrap="none" rtlCol="0">
            <a:spAutoFit/>
          </a:bodyPr>
          <a:lstStyle/>
          <a:p>
            <a:pPr algn="ctr"/>
            <a:r>
              <a:rPr lang="en-US" sz="1000" dirty="0">
                <a:latin typeface="Galaxie Polaris Light" panose="02000000000000000000" pitchFamily="2" charset="0"/>
                <a:ea typeface="Galaxie Polaris Light" panose="02000000000000000000" pitchFamily="2" charset="0"/>
                <a:cs typeface="Galaxie Polaris Light" panose="02000000000000000000" pitchFamily="2" charset="0"/>
              </a:rPr>
              <a:t>Source: Patrick Kennedy and Harrison Wheeler, Neighborhood-Level Investment from the</a:t>
            </a:r>
          </a:p>
          <a:p>
            <a:pPr algn="ctr"/>
            <a:r>
              <a:rPr lang="en-US" sz="1000" dirty="0">
                <a:latin typeface="Galaxie Polaris Light" panose="02000000000000000000" pitchFamily="2" charset="0"/>
                <a:ea typeface="Galaxie Polaris Light" panose="02000000000000000000" pitchFamily="2" charset="0"/>
                <a:cs typeface="Galaxie Polaris Light" panose="02000000000000000000" pitchFamily="2" charset="0"/>
              </a:rPr>
              <a:t>U.S. Opportunity Zone Program: Early Evidence, April 12, 2021</a:t>
            </a:r>
          </a:p>
        </p:txBody>
      </p:sp>
    </p:spTree>
    <p:extLst>
      <p:ext uri="{BB962C8B-B14F-4D97-AF65-F5344CB8AC3E}">
        <p14:creationId xmlns:p14="http://schemas.microsoft.com/office/powerpoint/2010/main" val="331638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8</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r>
              <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rPr>
              <a:t>Examples of OZ Investors</a:t>
            </a: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315654" y="1187739"/>
            <a:ext cx="8602494" cy="5710538"/>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Local investors</a:t>
            </a:r>
          </a:p>
          <a:p>
            <a:pPr marL="649224" indent="-285750">
              <a:lnSpc>
                <a:spcPct val="114000"/>
              </a:lnSpc>
              <a:buFont typeface="Arial" panose="020B0604020202020204" pitchFamily="34" charset="0"/>
              <a:buChar char="•"/>
            </a:pPr>
            <a:r>
              <a:rPr lang="en-US" i="1" dirty="0">
                <a:latin typeface="Galaxie Polaris Light" panose="02000000000000000000" pitchFamily="2" charset="0"/>
                <a:ea typeface="Galaxie Polaris Light" panose="02000000000000000000" pitchFamily="2" charset="0"/>
                <a:cs typeface="Galaxie Polaris Light" panose="02000000000000000000" pitchFamily="2" charset="0"/>
                <a:hlinkClick r:id="rId4"/>
              </a:rPr>
              <a:t>Community Leaders Use Opportunity Zones to Bring New Life To Small Town Indiana</a:t>
            </a:r>
            <a:r>
              <a:rPr lang="en-US" i="1" dirty="0">
                <a:latin typeface="Galaxie Polaris Light" panose="02000000000000000000" pitchFamily="2" charset="0"/>
                <a:ea typeface="Galaxie Polaris Light" panose="02000000000000000000" pitchFamily="2" charset="0"/>
                <a:cs typeface="Galaxie Polaris Light" panose="02000000000000000000" pitchFamily="2" charset="0"/>
              </a:rPr>
              <a:t>, LISC</a:t>
            </a:r>
          </a:p>
          <a:p>
            <a:pPr marL="649224" indent="-285750">
              <a:lnSpc>
                <a:spcPct val="114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hlinkClick r:id="rId5"/>
              </a:rPr>
              <a:t>MLK Gateway I </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in Washington, D.C. </a:t>
            </a:r>
          </a:p>
          <a:p>
            <a:pPr marL="649224" indent="-285750">
              <a:lnSpc>
                <a:spcPct val="114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hlinkClick r:id="rId6"/>
              </a:rPr>
              <a:t>Proximity</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 in Montrose, CO</a:t>
            </a:r>
          </a:p>
          <a:p>
            <a:pPr marL="285750" indent="-285750">
              <a:lnSpc>
                <a:spcPct val="114000"/>
              </a:lnSpc>
              <a:buFont typeface="Arial" panose="020B0604020202020204" pitchFamily="34" charset="0"/>
              <a:buChar char="•"/>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indent="-285750">
              <a:lnSpc>
                <a:spcPct val="114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VC-style firms</a:t>
            </a:r>
          </a:p>
          <a:p>
            <a:pPr marL="649224" indent="-285750">
              <a:lnSpc>
                <a:spcPct val="114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hlinkClick r:id="rId7"/>
              </a:rPr>
              <a:t>I See it Ventures</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 in Ralston, NE</a:t>
            </a:r>
          </a:p>
          <a:p>
            <a:pPr marL="649224" indent="-285750">
              <a:lnSpc>
                <a:spcPct val="114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hlinkClick r:id="rId8"/>
              </a:rPr>
              <a:t>CORI Innovation Fund</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 </a:t>
            </a: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indent="-285750">
              <a:lnSpc>
                <a:spcPct val="114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Fortune 500 companies investing in their hometown</a:t>
            </a:r>
          </a:p>
          <a:p>
            <a:pPr marL="649224" indent="-285750">
              <a:lnSpc>
                <a:spcPct val="114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hlinkClick r:id="rId9"/>
              </a:rPr>
              <a:t>Erie Insurance</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 in Erie, PA</a:t>
            </a:r>
          </a:p>
          <a:p>
            <a:pPr marL="285750" indent="-285750">
              <a:lnSpc>
                <a:spcPct val="114000"/>
              </a:lnSpc>
              <a:buFont typeface="Arial" panose="020B0604020202020204" pitchFamily="34" charset="0"/>
              <a:buChar char="•"/>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indent="-285750">
              <a:lnSpc>
                <a:spcPct val="114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Financial institutions</a:t>
            </a:r>
          </a:p>
          <a:p>
            <a:pPr marL="649224" indent="-285750">
              <a:lnSpc>
                <a:spcPct val="114000"/>
              </a:lnSpc>
              <a:buFont typeface="Arial" panose="020B0604020202020204" pitchFamily="34" charset="0"/>
              <a:buChar char="•"/>
            </a:pPr>
            <a:r>
              <a:rPr lang="en-US" i="1" dirty="0">
                <a:latin typeface="Galaxie Polaris Light" panose="02000000000000000000" pitchFamily="2" charset="0"/>
                <a:ea typeface="Galaxie Polaris Light" panose="02000000000000000000" pitchFamily="2" charset="0"/>
                <a:cs typeface="Galaxie Polaris Light" panose="02000000000000000000" pitchFamily="2" charset="0"/>
                <a:hlinkClick r:id="rId10"/>
              </a:rPr>
              <a:t>Strengthening Communities With Opportunity Zone Investments</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 Office of the Comptroller of the Currency</a:t>
            </a:r>
          </a:p>
          <a:p>
            <a:pPr marL="285750" indent="-285750">
              <a:lnSpc>
                <a:spcPct val="114000"/>
              </a:lnSpc>
              <a:buFont typeface="Arial" panose="020B0604020202020204" pitchFamily="34" charset="0"/>
              <a:buChar char="•"/>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marL="285750" indent="-285750">
              <a:lnSpc>
                <a:spcPct val="114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Foundations</a:t>
            </a:r>
          </a:p>
          <a:p>
            <a:pPr marL="649224" indent="-285750">
              <a:lnSpc>
                <a:spcPct val="114000"/>
              </a:lnSpc>
              <a:buFont typeface="Arial" panose="020B0604020202020204" pitchFamily="34" charset="0"/>
              <a:buChar char="•"/>
            </a:pPr>
            <a:r>
              <a:rPr lang="en-US" dirty="0">
                <a:latin typeface="Galaxie Polaris Light" panose="02000000000000000000" pitchFamily="2" charset="0"/>
                <a:ea typeface="Galaxie Polaris Light" panose="02000000000000000000" pitchFamily="2" charset="0"/>
                <a:cs typeface="Galaxie Polaris Light" panose="02000000000000000000" pitchFamily="2" charset="0"/>
                <a:hlinkClick r:id="rId11"/>
              </a:rPr>
              <a:t>R.K. Mellon Foundation</a:t>
            </a:r>
            <a:r>
              <a:rPr lang="en-US" dirty="0">
                <a:latin typeface="Galaxie Polaris Light" panose="02000000000000000000" pitchFamily="2" charset="0"/>
                <a:ea typeface="Galaxie Polaris Light" panose="02000000000000000000" pitchFamily="2" charset="0"/>
                <a:cs typeface="Galaxie Polaris Light" panose="02000000000000000000" pitchFamily="2" charset="0"/>
              </a:rPr>
              <a:t> in Southwestern PA</a:t>
            </a: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Tree>
    <p:extLst>
      <p:ext uri="{BB962C8B-B14F-4D97-AF65-F5344CB8AC3E}">
        <p14:creationId xmlns:p14="http://schemas.microsoft.com/office/powerpoint/2010/main" val="10204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4F33A71F-DB1D-1449-AC16-53B2B00AA53D}"/>
              </a:ext>
            </a:extLst>
          </p:cNvPr>
          <p:cNvSpPr>
            <a:spLocks noGrp="1"/>
          </p:cNvSpPr>
          <p:nvPr>
            <p:ph type="sldNum" sz="quarter" idx="12"/>
          </p:nvPr>
        </p:nvSpPr>
        <p:spPr/>
        <p:txBody>
          <a:bodyPr/>
          <a:lstStyle/>
          <a:p>
            <a:fld id="{8DAE6D19-15FE-854F-BAA4-EABFBB38FBA6}" type="slidenum">
              <a:rPr lang="en-US" sz="800" smtClean="0">
                <a:latin typeface="Galaxie Polaris Light" panose="02000000000000000000" pitchFamily="2" charset="0"/>
                <a:ea typeface="Galaxie Polaris Light" panose="02000000000000000000" pitchFamily="2" charset="0"/>
                <a:cs typeface="Galaxie Polaris Light" panose="02000000000000000000" pitchFamily="2" charset="0"/>
              </a:rPr>
              <a:t>9</a:t>
            </a:fld>
            <a:endParaRPr lang="en-US" sz="8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sp>
        <p:nvSpPr>
          <p:cNvPr id="10" name="TextBox 9"/>
          <p:cNvSpPr txBox="1"/>
          <p:nvPr/>
        </p:nvSpPr>
        <p:spPr>
          <a:xfrm>
            <a:off x="-320413" y="11119671"/>
            <a:ext cx="1168400" cy="246221"/>
          </a:xfrm>
          <a:prstGeom prst="rect">
            <a:avLst/>
          </a:prstGeom>
          <a:noFill/>
        </p:spPr>
        <p:txBody>
          <a:bodyPr wrap="square" rtlCol="0" anchor="ctr">
            <a:spAutoFit/>
          </a:bodyPr>
          <a:lstStyle/>
          <a:p>
            <a:pPr algn="ctr"/>
            <a:r>
              <a:rPr lang="en-US" sz="1000" dirty="0">
                <a:solidFill>
                  <a:srgbClr val="323232"/>
                </a:solidFill>
                <a:latin typeface="Georgia" panose="02040502050405020303" pitchFamily="18" charset="0"/>
                <a:cs typeface="GalaxiePolaris-Book"/>
              </a:rPr>
              <a:t>Prosperous</a:t>
            </a:r>
          </a:p>
        </p:txBody>
      </p:sp>
      <p:cxnSp>
        <p:nvCxnSpPr>
          <p:cNvPr id="13" name="Straight Connector 12">
            <a:extLst>
              <a:ext uri="{FF2B5EF4-FFF2-40B4-BE49-F238E27FC236}">
                <a16:creationId xmlns:a16="http://schemas.microsoft.com/office/drawing/2014/main" id="{C402D4EA-5B86-044E-BF6C-74E3BEC945AB}"/>
              </a:ext>
            </a:extLst>
          </p:cNvPr>
          <p:cNvCxnSpPr/>
          <p:nvPr/>
        </p:nvCxnSpPr>
        <p:spPr>
          <a:xfrm>
            <a:off x="348166" y="1051194"/>
            <a:ext cx="8537470" cy="0"/>
          </a:xfrm>
          <a:prstGeom prst="line">
            <a:avLst/>
          </a:prstGeom>
          <a:ln w="12700">
            <a:solidFill>
              <a:srgbClr val="464646"/>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01BE1D2-ACF9-7B43-918E-A31E0B0106D0}"/>
              </a:ext>
            </a:extLst>
          </p:cNvPr>
          <p:cNvSpPr txBox="1"/>
          <p:nvPr/>
        </p:nvSpPr>
        <p:spPr>
          <a:xfrm>
            <a:off x="1" y="-30052"/>
            <a:ext cx="9143999" cy="108813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indent="0" algn="ctr">
              <a:buNone/>
              <a:defRPr sz="2800">
                <a:latin typeface="GalaxiePolaris-Light"/>
                <a:cs typeface="GalaxiePolaris-Light"/>
              </a:defRPr>
            </a:lvl1pPr>
          </a:lstStyle>
          <a:p>
            <a:pPr fontAlgn="base">
              <a:lnSpc>
                <a:spcPct val="150000"/>
              </a:lnSpc>
            </a:pPr>
            <a:endParaRPr lang="en-US" sz="2400"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19" name="Picture 18">
            <a:extLst>
              <a:ext uri="{FF2B5EF4-FFF2-40B4-BE49-F238E27FC236}">
                <a16:creationId xmlns:a16="http://schemas.microsoft.com/office/drawing/2014/main" id="{10A03476-69C6-8048-9D12-16CFFF7D6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28567"/>
            <a:ext cx="1498839" cy="729434"/>
          </a:xfrm>
          <a:prstGeom prst="rect">
            <a:avLst/>
          </a:prstGeom>
        </p:spPr>
      </p:pic>
      <p:sp>
        <p:nvSpPr>
          <p:cNvPr id="3" name="TextBox 2">
            <a:extLst>
              <a:ext uri="{FF2B5EF4-FFF2-40B4-BE49-F238E27FC236}">
                <a16:creationId xmlns:a16="http://schemas.microsoft.com/office/drawing/2014/main" id="{981DA544-2A6E-B048-9E89-D127D5E4EC02}"/>
              </a:ext>
            </a:extLst>
          </p:cNvPr>
          <p:cNvSpPr txBox="1"/>
          <p:nvPr/>
        </p:nvSpPr>
        <p:spPr>
          <a:xfrm>
            <a:off x="4141648" y="3130154"/>
            <a:ext cx="4346148" cy="1645772"/>
          </a:xfrm>
          <a:prstGeom prst="rect">
            <a:avLst/>
          </a:prstGeom>
          <a:noFill/>
        </p:spPr>
        <p:txBody>
          <a:bodyPr wrap="square" rtlCol="0">
            <a:spAutoFit/>
          </a:bodyPr>
          <a:lstStyle/>
          <a:p>
            <a:pPr>
              <a:lnSpc>
                <a:spcPct val="114000"/>
              </a:lnSpc>
            </a:pPr>
            <a:r>
              <a:rPr lang="en-US" sz="1600" b="1" dirty="0">
                <a:latin typeface="Galaxie Polaris Light" panose="02000000000000000000" pitchFamily="2" charset="0"/>
                <a:ea typeface="Galaxie Polaris Light" panose="02000000000000000000" pitchFamily="2" charset="0"/>
                <a:cs typeface="Galaxie Polaris Light" panose="02000000000000000000" pitchFamily="2" charset="0"/>
              </a:rPr>
              <a:t>Emily </a:t>
            </a:r>
            <a:r>
              <a:rPr lang="en-US" sz="1600" b="1" dirty="0" err="1">
                <a:latin typeface="Galaxie Polaris Light" panose="02000000000000000000" pitchFamily="2" charset="0"/>
                <a:ea typeface="Galaxie Polaris Light" panose="02000000000000000000" pitchFamily="2" charset="0"/>
                <a:cs typeface="Galaxie Polaris Light" panose="02000000000000000000" pitchFamily="2" charset="0"/>
              </a:rPr>
              <a:t>Lecuyer</a:t>
            </a:r>
            <a:endParaRPr lang="en-US" sz="1600" b="1"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r>
              <a:rPr lang="en-US" sz="1600" dirty="0">
                <a:latin typeface="Galaxie Polaris Light" panose="02000000000000000000" pitchFamily="2" charset="0"/>
                <a:ea typeface="Galaxie Polaris Light" panose="02000000000000000000" pitchFamily="2" charset="0"/>
                <a:cs typeface="Galaxie Polaris Light" panose="02000000000000000000" pitchFamily="2" charset="0"/>
              </a:rPr>
              <a:t>AltCap</a:t>
            </a:r>
          </a:p>
          <a:p>
            <a:pPr>
              <a:lnSpc>
                <a:spcPct val="114000"/>
              </a:lnSpc>
            </a:pPr>
            <a:r>
              <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equity</a:t>
            </a:r>
            <a:r>
              <a:rPr lang="en-US" sz="1600" baseline="300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rPr>
              <a:t>2</a:t>
            </a:r>
            <a:endParaRPr lang="en-US" sz="1600" dirty="0">
              <a:solidFill>
                <a:schemeClr val="tx1"/>
              </a:solidFill>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a:p>
            <a:pPr>
              <a:lnSpc>
                <a:spcPct val="114000"/>
              </a:lnSpc>
            </a:pPr>
            <a:endParaRPr lang="en-US" dirty="0">
              <a:latin typeface="Galaxie Polaris Light" panose="02000000000000000000" pitchFamily="2" charset="0"/>
              <a:ea typeface="Galaxie Polaris Light" panose="02000000000000000000" pitchFamily="2" charset="0"/>
              <a:cs typeface="Galaxie Polaris Light" panose="02000000000000000000" pitchFamily="2" charset="0"/>
            </a:endParaRPr>
          </a:p>
        </p:txBody>
      </p:sp>
      <p:pic>
        <p:nvPicPr>
          <p:cNvPr id="9" name="Picture 4" descr="Equity Squared LLC">
            <a:extLst>
              <a:ext uri="{FF2B5EF4-FFF2-40B4-BE49-F238E27FC236}">
                <a16:creationId xmlns:a16="http://schemas.microsoft.com/office/drawing/2014/main" id="{AA577219-211F-2046-A141-D733F0E48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648" y="4413009"/>
            <a:ext cx="1826759" cy="7294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ltCap  ">
            <a:extLst>
              <a:ext uri="{FF2B5EF4-FFF2-40B4-BE49-F238E27FC236}">
                <a16:creationId xmlns:a16="http://schemas.microsoft.com/office/drawing/2014/main" id="{6793331D-4B91-304B-ACE2-F662B31994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5948" y="4565304"/>
            <a:ext cx="2057400" cy="531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B5416E0-1375-9744-B866-CAF731B52FAF}"/>
              </a:ext>
            </a:extLst>
          </p:cNvPr>
          <p:cNvPicPr>
            <a:picLocks noChangeAspect="1"/>
          </p:cNvPicPr>
          <p:nvPr/>
        </p:nvPicPr>
        <p:blipFill>
          <a:blip r:embed="rId6"/>
          <a:stretch>
            <a:fillRect/>
          </a:stretch>
        </p:blipFill>
        <p:spPr>
          <a:xfrm>
            <a:off x="495980" y="1780034"/>
            <a:ext cx="3415008" cy="3415008"/>
          </a:xfrm>
          <a:prstGeom prst="rect">
            <a:avLst/>
          </a:prstGeom>
        </p:spPr>
      </p:pic>
    </p:spTree>
    <p:extLst>
      <p:ext uri="{BB962C8B-B14F-4D97-AF65-F5344CB8AC3E}">
        <p14:creationId xmlns:p14="http://schemas.microsoft.com/office/powerpoint/2010/main" val="113396702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5053</TotalTime>
  <Words>1368</Words>
  <Application>Microsoft Macintosh PowerPoint</Application>
  <PresentationFormat>On-screen Show (4:3)</PresentationFormat>
  <Paragraphs>324</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Founders Grotesk Text Light</vt:lpstr>
      <vt:lpstr>Founders Grotesk Text Medium</vt:lpstr>
      <vt:lpstr>Galaxie Polaris Light</vt:lpstr>
      <vt:lpstr>GalaxiePolaris-Book</vt:lpstr>
      <vt:lpstr>GalaxiePolaris-Light</vt:lpstr>
      <vt:lpstr>Georgia</vt:lpstr>
      <vt:lpstr>Office Theme</vt:lpstr>
      <vt:lpstr>Engaging Investors in Opportunity Zones Deals  Presented by: Kenneth Megan, Economic Innovation Group Rachel Reilly, Aces &amp; Archers  With guest speakers: Emily Lecuyer, AltCap, equity2 David Kunz, Hall Venture Partners Will Walker, Hall Venture Partners Stacy Cumberbatch, Blended Impact  June 2, 2021 OZ Webinar Series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Impact of Opportunity Zones Investments  Rachel Reilly   with guest speakers  Jeremy Keele, Catalyst Opportunity Funds Reid Thomas, NES Financial, a JTC Company     October 29, 2020  OZ Webinar Series</dc:title>
  <dc:creator>Lemery Reyes</dc:creator>
  <cp:lastModifiedBy>Microsoft Office User</cp:lastModifiedBy>
  <cp:revision>104</cp:revision>
  <dcterms:created xsi:type="dcterms:W3CDTF">2020-10-26T16:45:44Z</dcterms:created>
  <dcterms:modified xsi:type="dcterms:W3CDTF">2021-06-02T16:09:26Z</dcterms:modified>
</cp:coreProperties>
</file>