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26"/>
  </p:notesMasterIdLst>
  <p:sldIdLst>
    <p:sldId id="256" r:id="rId2"/>
    <p:sldId id="284" r:id="rId3"/>
    <p:sldId id="257" r:id="rId4"/>
    <p:sldId id="642" r:id="rId5"/>
    <p:sldId id="623" r:id="rId6"/>
    <p:sldId id="624" r:id="rId7"/>
    <p:sldId id="626" r:id="rId8"/>
    <p:sldId id="625" r:id="rId9"/>
    <p:sldId id="627" r:id="rId10"/>
    <p:sldId id="628" r:id="rId11"/>
    <p:sldId id="629" r:id="rId12"/>
    <p:sldId id="630" r:id="rId13"/>
    <p:sldId id="631" r:id="rId14"/>
    <p:sldId id="632" r:id="rId15"/>
    <p:sldId id="634" r:id="rId16"/>
    <p:sldId id="633" r:id="rId17"/>
    <p:sldId id="635" r:id="rId18"/>
    <p:sldId id="636" r:id="rId19"/>
    <p:sldId id="637" r:id="rId20"/>
    <p:sldId id="638" r:id="rId21"/>
    <p:sldId id="639" r:id="rId22"/>
    <p:sldId id="640" r:id="rId23"/>
    <p:sldId id="641" r:id="rId24"/>
    <p:sldId id="285" r:id="rId2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80"/>
    <p:restoredTop sz="94713"/>
  </p:normalViewPr>
  <p:slideViewPr>
    <p:cSldViewPr snapToGrid="0">
      <p:cViewPr varScale="1">
        <p:scale>
          <a:sx n="108" d="100"/>
          <a:sy n="108" d="100"/>
        </p:scale>
        <p:origin x="2024"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Phase 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A26-E244-A862-84D327CD0A3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A26-E244-A862-84D327CD0A3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A26-E244-A862-84D327CD0A3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A26-E244-A862-84D327CD0A33}"/>
              </c:ext>
            </c:extLst>
          </c:dPt>
          <c:cat>
            <c:strRef>
              <c:f>Sheet1!$A$2:$A$5</c:f>
              <c:strCache>
                <c:ptCount val="4"/>
                <c:pt idx="0">
                  <c:v>Erie Downtown Equity Fund</c:v>
                </c:pt>
                <c:pt idx="1">
                  <c:v>Local Opportunity Zone Fund</c:v>
                </c:pt>
                <c:pt idx="2">
                  <c:v>National Opportunity Zone Fund</c:v>
                </c:pt>
                <c:pt idx="3">
                  <c:v>National Short Term Debt Financing</c:v>
                </c:pt>
              </c:strCache>
            </c:strRef>
          </c:cat>
          <c:val>
            <c:numRef>
              <c:f>Sheet1!$B$2:$B$5</c:f>
              <c:numCache>
                <c:formatCode>General</c:formatCode>
                <c:ptCount val="4"/>
                <c:pt idx="0">
                  <c:v>27.5</c:v>
                </c:pt>
                <c:pt idx="1">
                  <c:v>25</c:v>
                </c:pt>
                <c:pt idx="2">
                  <c:v>25</c:v>
                </c:pt>
                <c:pt idx="3">
                  <c:v>50</c:v>
                </c:pt>
              </c:numCache>
            </c:numRef>
          </c:val>
          <c:extLst>
            <c:ext xmlns:c16="http://schemas.microsoft.com/office/drawing/2014/chart" uri="{C3380CC4-5D6E-409C-BE32-E72D297353CC}">
              <c16:uniqueId val="{00000008-8A26-E244-A862-84D327CD0A3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3626409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2279129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714714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3210235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3133869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904330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3298766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567417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961642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302227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161fe92b6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5161fe92b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sz="1200" b="1">
              <a:latin typeface="Arial"/>
              <a:ea typeface="Arial"/>
              <a:cs typeface="Arial"/>
              <a:sym typeface="Arial"/>
            </a:endParaRPr>
          </a:p>
        </p:txBody>
      </p:sp>
      <p:sp>
        <p:nvSpPr>
          <p:cNvPr id="140" name="Google Shape;140;g5161fe92b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753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3629781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120675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481382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3277328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Rachel </a:t>
            </a:r>
            <a:endParaRPr/>
          </a:p>
        </p:txBody>
      </p:sp>
      <p:sp>
        <p:nvSpPr>
          <p:cNvPr id="143" name="Google Shape;14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1994053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768720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882209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2481673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1955371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2591172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4219204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3"/>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9" name="Google Shape;29;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0"/>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10"/>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1"/>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Google Shape;69;p11"/>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2"/>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8.tiff"/><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chart" Target="../charts/chart1.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hyperlink" Target="https://eig.org/news/research_articles/the-flipped-counties-of-2016-still-lagging-behind" TargetMode="External"/><Relationship Id="rId3" Type="http://schemas.openxmlformats.org/officeDocument/2006/relationships/image" Target="../media/image4.png"/><Relationship Id="rId7" Type="http://schemas.openxmlformats.org/officeDocument/2006/relationships/hyperlink" Target="https://eig.org/heartland-visa"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eig.org/news/eries-time-is-now" TargetMode="External"/><Relationship Id="rId5" Type="http://schemas.openxmlformats.org/officeDocument/2006/relationships/hyperlink" Target="https://eig.org/news/eig-applauds-erie-homecoming" TargetMode="External"/><Relationship Id="rId4" Type="http://schemas.openxmlformats.org/officeDocument/2006/relationships/hyperlink" Target="https://eig.org/opportunityzones/facts-and-figures" TargetMode="External"/><Relationship Id="rId9" Type="http://schemas.openxmlformats.org/officeDocument/2006/relationships/hyperlink" Target="https://eig.org/news/manufacturings-real-but-patchwork-reboun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mailto:info@eig.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s://www.allinerie.com/?lightbox=dataItem-j58ah0u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hyperlink" Target="https://www.scribd.com/doc/307463563/Erie-Refocused-development-plan-for-the-city-of-Erie-P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hyperlink" Target="https://www.3cdc.org/jmwolf-6707-e136139671866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ctrTitle"/>
          </p:nvPr>
        </p:nvSpPr>
        <p:spPr>
          <a:xfrm>
            <a:off x="366316" y="3546208"/>
            <a:ext cx="8183700" cy="3678181"/>
          </a:xfrm>
          <a:prstGeom prst="rect">
            <a:avLst/>
          </a:prstGeom>
          <a:noFill/>
          <a:ln>
            <a:noFill/>
          </a:ln>
        </p:spPr>
        <p:txBody>
          <a:bodyPr spcFirstLastPara="1" wrap="square" lIns="91425" tIns="45700" rIns="91425" bIns="45700" anchor="b" anchorCtr="0">
            <a:noAutofit/>
          </a:bodyPr>
          <a:lstStyle/>
          <a:p>
            <a:pPr>
              <a:lnSpc>
                <a:spcPct val="100000"/>
              </a:lnSpc>
              <a:buClr>
                <a:srgbClr val="323232"/>
              </a:buClr>
              <a:buSzPts val="4000"/>
            </a:pPr>
            <a:r>
              <a:rPr lang="en-US" sz="2200" b="1" dirty="0">
                <a:latin typeface="Georgia" panose="02040502050405020303" pitchFamily="18" charset="0"/>
              </a:rPr>
              <a:t>Erie, PA:  A City Comes Together to Unlock its Potential </a:t>
            </a:r>
            <a:br>
              <a:rPr lang="en-US" sz="2200" b="1" dirty="0">
                <a:latin typeface="Georgia" panose="02040502050405020303" pitchFamily="18" charset="0"/>
              </a:rPr>
            </a:br>
            <a:br>
              <a:rPr lang="en-US" sz="1600" dirty="0">
                <a:latin typeface="Georgia" panose="02040502050405020303" pitchFamily="18" charset="0"/>
              </a:rPr>
            </a:br>
            <a:r>
              <a:rPr lang="en-US" sz="1600" dirty="0">
                <a:latin typeface="Georgia" panose="02040502050405020303" pitchFamily="18" charset="0"/>
              </a:rPr>
              <a:t>featuring</a:t>
            </a:r>
            <a:br>
              <a:rPr lang="en-US" sz="1600" dirty="0">
                <a:latin typeface="Georgia" panose="02040502050405020303" pitchFamily="18" charset="0"/>
              </a:rPr>
            </a:br>
            <a:r>
              <a:rPr lang="en-US" sz="1600" dirty="0">
                <a:latin typeface="Georgia" panose="02040502050405020303" pitchFamily="18" charset="0"/>
              </a:rPr>
              <a:t> </a:t>
            </a:r>
            <a:br>
              <a:rPr lang="en-US" sz="1600" dirty="0">
                <a:latin typeface="Georgia" panose="02040502050405020303" pitchFamily="18" charset="0"/>
              </a:rPr>
            </a:br>
            <a:r>
              <a:rPr lang="en-US" sz="1600" dirty="0">
                <a:latin typeface="Georgia" panose="02040502050405020303" pitchFamily="18" charset="0"/>
              </a:rPr>
              <a:t>John </a:t>
            </a:r>
            <a:r>
              <a:rPr lang="en-US" sz="1600" dirty="0" err="1">
                <a:latin typeface="Georgia" panose="02040502050405020303" pitchFamily="18" charset="0"/>
              </a:rPr>
              <a:t>Persinger</a:t>
            </a:r>
            <a:r>
              <a:rPr lang="en-US" sz="1600" dirty="0">
                <a:latin typeface="Georgia" panose="02040502050405020303" pitchFamily="18" charset="0"/>
              </a:rPr>
              <a:t> – CEO, Erie Downtown Development Corporation</a:t>
            </a:r>
            <a:br>
              <a:rPr lang="en-US" sz="1600" dirty="0">
                <a:latin typeface="Georgia" panose="02040502050405020303" pitchFamily="18" charset="0"/>
              </a:rPr>
            </a:br>
            <a:br>
              <a:rPr lang="en-US" sz="1600" dirty="0">
                <a:latin typeface="Georgia" panose="02040502050405020303" pitchFamily="18" charset="0"/>
              </a:rPr>
            </a:br>
            <a:br>
              <a:rPr lang="en-US" sz="1600" dirty="0">
                <a:latin typeface="Georgia" panose="02040502050405020303" pitchFamily="18" charset="0"/>
              </a:rPr>
            </a:br>
            <a:br>
              <a:rPr lang="en-US" sz="1600" dirty="0">
                <a:latin typeface="Georgia" panose="02040502050405020303" pitchFamily="18" charset="0"/>
              </a:rPr>
            </a:br>
            <a:br>
              <a:rPr lang="en-US" sz="1600" dirty="0">
                <a:latin typeface="Georgia" panose="02040502050405020303" pitchFamily="18" charset="0"/>
              </a:rPr>
            </a:br>
            <a:br>
              <a:rPr lang="en-US" sz="1600" dirty="0">
                <a:latin typeface="Georgia" panose="02040502050405020303" pitchFamily="18" charset="0"/>
              </a:rPr>
            </a:br>
            <a:br>
              <a:rPr lang="en-US" sz="1600" dirty="0">
                <a:latin typeface="Georgia" panose="02040502050405020303" pitchFamily="18" charset="0"/>
              </a:rPr>
            </a:br>
            <a:br>
              <a:rPr lang="en-US" sz="1600" dirty="0">
                <a:latin typeface="Georgia" panose="02040502050405020303" pitchFamily="18" charset="0"/>
              </a:rPr>
            </a:br>
            <a:br>
              <a:rPr lang="en-US" sz="1600" dirty="0">
                <a:latin typeface="Georgia" panose="02040502050405020303" pitchFamily="18" charset="0"/>
              </a:rPr>
            </a:br>
            <a:br>
              <a:rPr lang="en-US" sz="1600" dirty="0">
                <a:latin typeface="Georgia" panose="02040502050405020303" pitchFamily="18" charset="0"/>
              </a:rPr>
            </a:br>
            <a:br>
              <a:rPr lang="en-US" sz="1600" dirty="0">
                <a:latin typeface="Georgia" panose="02040502050405020303" pitchFamily="18" charset="0"/>
              </a:rPr>
            </a:br>
            <a:br>
              <a:rPr lang="en-US" sz="1600" dirty="0">
                <a:latin typeface="Georgia" panose="02040502050405020303" pitchFamily="18" charset="0"/>
              </a:rPr>
            </a:br>
            <a:r>
              <a:rPr lang="en-US" sz="1600" i="1" dirty="0">
                <a:latin typeface="Georgia" panose="02040502050405020303" pitchFamily="18" charset="0"/>
              </a:rPr>
              <a:t>Opportunity Zones Webinar Series</a:t>
            </a:r>
            <a:br>
              <a:rPr lang="en-US" sz="1600" i="1" dirty="0">
                <a:latin typeface="Georgia" panose="02040502050405020303" pitchFamily="18" charset="0"/>
              </a:rPr>
            </a:br>
            <a:r>
              <a:rPr lang="en-US" sz="1600" i="1" dirty="0">
                <a:latin typeface="Georgia" panose="02040502050405020303" pitchFamily="18" charset="0"/>
              </a:rPr>
              <a:t>August 27, 2019 </a:t>
            </a:r>
            <a:br>
              <a:rPr lang="en-US" sz="1600" i="1" dirty="0">
                <a:latin typeface="Georgia" panose="02040502050405020303" pitchFamily="18" charset="0"/>
              </a:rPr>
            </a:br>
            <a:br>
              <a:rPr lang="en-US" sz="1600" dirty="0">
                <a:latin typeface="Georgia" panose="02040502050405020303" pitchFamily="18" charset="0"/>
              </a:rPr>
            </a:br>
            <a:r>
              <a:rPr lang="en-US" sz="1600" dirty="0">
                <a:latin typeface="Georgia" panose="02040502050405020303" pitchFamily="18" charset="0"/>
              </a:rPr>
              <a:t> </a:t>
            </a:r>
            <a:br>
              <a:rPr lang="en-US" dirty="0"/>
            </a:br>
            <a:endParaRPr sz="2000" dirty="0">
              <a:solidFill>
                <a:srgbClr val="7F7F7F"/>
              </a:solidFill>
              <a:latin typeface="Georgia"/>
              <a:ea typeface="Georgia"/>
              <a:cs typeface="Georgia"/>
              <a:sym typeface="Georgia"/>
            </a:endParaRPr>
          </a:p>
        </p:txBody>
      </p:sp>
      <p:pic>
        <p:nvPicPr>
          <p:cNvPr id="91" name="Google Shape;91;p14"/>
          <p:cNvPicPr preferRelativeResize="0"/>
          <p:nvPr/>
        </p:nvPicPr>
        <p:blipFill rotWithShape="1">
          <a:blip r:embed="rId3">
            <a:alphaModFix/>
          </a:blip>
          <a:srcRect/>
          <a:stretch/>
        </p:blipFill>
        <p:spPr>
          <a:xfrm>
            <a:off x="286374" y="297919"/>
            <a:ext cx="1845793" cy="1066756"/>
          </a:xfrm>
          <a:prstGeom prst="rect">
            <a:avLst/>
          </a:prstGeom>
          <a:noFill/>
          <a:ln>
            <a:noFill/>
          </a:ln>
        </p:spPr>
      </p:pic>
      <p:sp>
        <p:nvSpPr>
          <p:cNvPr id="92" name="Google Shape;92;p14"/>
          <p:cNvSpPr txBox="1"/>
          <p:nvPr/>
        </p:nvSpPr>
        <p:spPr>
          <a:xfrm>
            <a:off x="320340" y="2569401"/>
            <a:ext cx="8343600" cy="3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1" i="0" u="none" strike="noStrike" cap="none">
              <a:solidFill>
                <a:schemeClr val="dk1"/>
              </a:solidFill>
              <a:latin typeface="Georgia"/>
              <a:ea typeface="Georgia"/>
              <a:cs typeface="Georgia"/>
              <a:sym typeface="Georgia"/>
            </a:endParaRPr>
          </a:p>
        </p:txBody>
      </p:sp>
      <p:cxnSp>
        <p:nvCxnSpPr>
          <p:cNvPr id="94" name="Google Shape;94;p14"/>
          <p:cNvCxnSpPr/>
          <p:nvPr/>
        </p:nvCxnSpPr>
        <p:spPr>
          <a:xfrm>
            <a:off x="286366" y="1665368"/>
            <a:ext cx="8343600" cy="0"/>
          </a:xfrm>
          <a:prstGeom prst="straightConnector1">
            <a:avLst/>
          </a:prstGeom>
          <a:noFill/>
          <a:ln w="12700" cap="flat" cmpd="sng">
            <a:solidFill>
              <a:srgbClr val="CB805C"/>
            </a:solidFill>
            <a:prstDash val="solid"/>
            <a:miter lim="800000"/>
            <a:headEnd type="none" w="sm" len="sm"/>
            <a:tailEnd type="none" w="sm" len="sm"/>
          </a:ln>
        </p:spPr>
      </p:cxnSp>
      <p:sp>
        <p:nvSpPr>
          <p:cNvPr id="95" name="Google Shape;95;p14"/>
          <p:cNvSpPr txBox="1"/>
          <p:nvPr/>
        </p:nvSpPr>
        <p:spPr>
          <a:xfrm>
            <a:off x="3404700" y="6373825"/>
            <a:ext cx="23346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dirty="0">
              <a:solidFill>
                <a:srgbClr val="999999"/>
              </a:solidFill>
              <a:latin typeface="Georgia"/>
              <a:ea typeface="Georgia"/>
              <a:cs typeface="Georgia"/>
              <a:sym typeface="Georgia"/>
            </a:endParaRPr>
          </a:p>
        </p:txBody>
      </p:sp>
      <p:sp>
        <p:nvSpPr>
          <p:cNvPr id="96" name="Google Shape;96;p14"/>
          <p:cNvSpPr txBox="1"/>
          <p:nvPr/>
        </p:nvSpPr>
        <p:spPr>
          <a:xfrm>
            <a:off x="3137175" y="1213750"/>
            <a:ext cx="5366100" cy="41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Georgia"/>
              <a:ea typeface="Georgia"/>
              <a:cs typeface="Georgia"/>
              <a:sym typeface="Georgia"/>
            </a:endParaRPr>
          </a:p>
        </p:txBody>
      </p:sp>
      <p:pic>
        <p:nvPicPr>
          <p:cNvPr id="8" name="Picture 7">
            <a:extLst>
              <a:ext uri="{FF2B5EF4-FFF2-40B4-BE49-F238E27FC236}">
                <a16:creationId xmlns:a16="http://schemas.microsoft.com/office/drawing/2014/main" id="{BAB82236-9229-984D-B9DC-F2A7BD38D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3434" y="5217620"/>
            <a:ext cx="1000506" cy="1444517"/>
          </a:xfrm>
          <a:prstGeom prst="rect">
            <a:avLst/>
          </a:prstGeom>
        </p:spPr>
      </p:pic>
      <p:pic>
        <p:nvPicPr>
          <p:cNvPr id="5" name="Picture 4">
            <a:extLst>
              <a:ext uri="{FF2B5EF4-FFF2-40B4-BE49-F238E27FC236}">
                <a16:creationId xmlns:a16="http://schemas.microsoft.com/office/drawing/2014/main" id="{1A796F26-C734-F342-9FDB-67B0A806C56F}"/>
              </a:ext>
            </a:extLst>
          </p:cNvPr>
          <p:cNvPicPr>
            <a:picLocks noChangeAspect="1"/>
          </p:cNvPicPr>
          <p:nvPr/>
        </p:nvPicPr>
        <p:blipFill>
          <a:blip r:embed="rId5"/>
          <a:stretch>
            <a:fillRect/>
          </a:stretch>
        </p:blipFill>
        <p:spPr>
          <a:xfrm>
            <a:off x="2882170" y="3461446"/>
            <a:ext cx="3219939" cy="22358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29013" y="4536824"/>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20413" y="21336"/>
            <a:ext cx="8531700" cy="1066800"/>
          </a:xfrm>
          <a:prstGeom prst="rect">
            <a:avLst/>
          </a:prstGeom>
          <a:noFill/>
          <a:ln>
            <a:noFill/>
          </a:ln>
        </p:spPr>
        <p:txBody>
          <a:bodyPr spcFirstLastPara="1" wrap="square" lIns="91425" tIns="45700" rIns="91425" bIns="45700" anchor="ctr" anchorCtr="0">
            <a:noAutofit/>
          </a:bodyPr>
          <a:lstStyle/>
          <a:p>
            <a:pPr lvl="0">
              <a:buClr>
                <a:schemeClr val="dk1"/>
              </a:buClr>
              <a:buSzPts val="2800"/>
            </a:pPr>
            <a:r>
              <a:rPr lang="en-US" sz="2400" b="1" dirty="0">
                <a:latin typeface="Georgia" panose="02040502050405020303" pitchFamily="18" charset="0"/>
                <a:cs typeface="Times New Roman" panose="02020603050405020304" pitchFamily="18" charset="0"/>
              </a:rPr>
              <a:t>City of Erie Opportunity Zones</a:t>
            </a:r>
            <a:endParaRPr lang="en-US" sz="1800" b="1" u="none" strike="noStrike" cap="none" dirty="0">
              <a:solidFill>
                <a:srgbClr val="000000"/>
              </a:solidFill>
              <a:latin typeface="Georgia" panose="02040502050405020303" pitchFamily="18" charset="0"/>
              <a:sym typeface="Arial"/>
            </a:endParaRPr>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pic>
        <p:nvPicPr>
          <p:cNvPr id="10" name="Picture 9">
            <a:extLst>
              <a:ext uri="{FF2B5EF4-FFF2-40B4-BE49-F238E27FC236}">
                <a16:creationId xmlns:a16="http://schemas.microsoft.com/office/drawing/2014/main" id="{0F75F020-1CC6-604F-8C96-48ADD26F6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210" y="5362277"/>
            <a:ext cx="962637" cy="1389843"/>
          </a:xfrm>
          <a:prstGeom prst="rect">
            <a:avLst/>
          </a:prstGeom>
        </p:spPr>
      </p:pic>
      <p:pic>
        <p:nvPicPr>
          <p:cNvPr id="11" name="Google Shape;249;p30">
            <a:extLst>
              <a:ext uri="{FF2B5EF4-FFF2-40B4-BE49-F238E27FC236}">
                <a16:creationId xmlns:a16="http://schemas.microsoft.com/office/drawing/2014/main" id="{7DF54496-C45F-194C-ABA3-FAE3E415E9D6}"/>
              </a:ext>
            </a:extLst>
          </p:cNvPr>
          <p:cNvPicPr preferRelativeResize="0"/>
          <p:nvPr/>
        </p:nvPicPr>
        <p:blipFill rotWithShape="1">
          <a:blip r:embed="rId5">
            <a:alphaModFix/>
          </a:blip>
          <a:srcRect l="2476" t="3383" r="2713" b="2528"/>
          <a:stretch/>
        </p:blipFill>
        <p:spPr>
          <a:xfrm>
            <a:off x="4109805" y="1684374"/>
            <a:ext cx="4010489" cy="3675350"/>
          </a:xfrm>
          <a:prstGeom prst="rect">
            <a:avLst/>
          </a:prstGeom>
          <a:noFill/>
          <a:ln w="9525" cap="flat" cmpd="sng">
            <a:solidFill>
              <a:schemeClr val="dk1"/>
            </a:solidFill>
            <a:prstDash val="solid"/>
            <a:round/>
            <a:headEnd type="none" w="sm" len="sm"/>
            <a:tailEnd type="none" w="sm" len="sm"/>
          </a:ln>
        </p:spPr>
      </p:pic>
      <p:sp>
        <p:nvSpPr>
          <p:cNvPr id="13" name="Google Shape;248;p30">
            <a:extLst>
              <a:ext uri="{FF2B5EF4-FFF2-40B4-BE49-F238E27FC236}">
                <a16:creationId xmlns:a16="http://schemas.microsoft.com/office/drawing/2014/main" id="{53D4A6D7-7BF9-CF4D-88E8-30B0A249DD45}"/>
              </a:ext>
            </a:extLst>
          </p:cNvPr>
          <p:cNvSpPr txBox="1">
            <a:spLocks/>
          </p:cNvSpPr>
          <p:nvPr/>
        </p:nvSpPr>
        <p:spPr>
          <a:xfrm>
            <a:off x="479422" y="1771736"/>
            <a:ext cx="3490341" cy="3095720"/>
          </a:xfrm>
          <a:prstGeom prst="rect">
            <a:avLst/>
          </a:prstGeom>
          <a:noFill/>
          <a:ln>
            <a:noFill/>
          </a:ln>
        </p:spPr>
        <p:txBody>
          <a:bodyPr spcFirstLastPara="1" vert="horz" wrap="square" lIns="68569" tIns="34275" rIns="68569" bIns="3427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91490" indent="-285750">
              <a:buClr>
                <a:schemeClr val="dk2"/>
              </a:buClr>
              <a:buSzPts val="1600"/>
              <a:buFont typeface="Arial" panose="020B0604020202020204" pitchFamily="34" charset="0"/>
              <a:buChar char="•"/>
            </a:pPr>
            <a:r>
              <a:rPr lang="en-US" sz="1500" dirty="0">
                <a:solidFill>
                  <a:schemeClr val="tx1"/>
                </a:solidFill>
                <a:latin typeface="Georgia" panose="02040502050405020303" pitchFamily="18" charset="0"/>
                <a:ea typeface="Corbel"/>
                <a:cs typeface="Times New Roman" panose="02020603050405020304" pitchFamily="18" charset="0"/>
                <a:sym typeface="Corbel"/>
              </a:rPr>
              <a:t>8 Opportunity Zone tracts</a:t>
            </a:r>
          </a:p>
          <a:p>
            <a:pPr marL="205740">
              <a:buClr>
                <a:schemeClr val="dk2"/>
              </a:buClr>
              <a:buSzPts val="1600"/>
              <a:buFont typeface="Noto Sans Symbols"/>
              <a:buChar char="▪"/>
            </a:pPr>
            <a:endParaRPr lang="en-US" sz="1500" dirty="0">
              <a:solidFill>
                <a:schemeClr val="tx1"/>
              </a:solidFill>
              <a:latin typeface="Georgia" panose="02040502050405020303" pitchFamily="18" charset="0"/>
              <a:ea typeface="Corbel"/>
              <a:cs typeface="Times New Roman" panose="02020603050405020304" pitchFamily="18" charset="0"/>
              <a:sym typeface="Corbel"/>
            </a:endParaRPr>
          </a:p>
          <a:p>
            <a:pPr marL="491490" indent="-285750">
              <a:buClr>
                <a:schemeClr val="dk2"/>
              </a:buClr>
              <a:buSzPts val="1600"/>
              <a:buFont typeface="Arial" panose="020B0604020202020204" pitchFamily="34" charset="0"/>
              <a:buChar char="•"/>
            </a:pPr>
            <a:r>
              <a:rPr lang="en-US" sz="1500" dirty="0">
                <a:solidFill>
                  <a:schemeClr val="tx1"/>
                </a:solidFill>
                <a:latin typeface="Georgia" panose="02040502050405020303" pitchFamily="18" charset="0"/>
                <a:ea typeface="Corbel"/>
                <a:cs typeface="Times New Roman" panose="02020603050405020304" pitchFamily="18" charset="0"/>
                <a:sym typeface="Corbel"/>
              </a:rPr>
              <a:t>71 total tracts in Erie MSA </a:t>
            </a:r>
            <a:endParaRPr lang="en-US" dirty="0">
              <a:solidFill>
                <a:schemeClr val="tx1"/>
              </a:solidFill>
              <a:latin typeface="Georgia" panose="02040502050405020303" pitchFamily="18" charset="0"/>
              <a:cs typeface="Times New Roman" panose="02020603050405020304" pitchFamily="18" charset="0"/>
            </a:endParaRPr>
          </a:p>
          <a:p>
            <a:pPr marL="491490" indent="-285750">
              <a:spcBef>
                <a:spcPts val="1350"/>
              </a:spcBef>
              <a:buClr>
                <a:schemeClr val="dk2"/>
              </a:buClr>
              <a:buSzPts val="1600"/>
              <a:buFont typeface="Arial" panose="020B0604020202020204" pitchFamily="34" charset="0"/>
              <a:buChar char="•"/>
            </a:pPr>
            <a:r>
              <a:rPr lang="en-US" sz="1500" dirty="0">
                <a:solidFill>
                  <a:schemeClr val="tx1"/>
                </a:solidFill>
                <a:latin typeface="Georgia" panose="02040502050405020303" pitchFamily="18" charset="0"/>
                <a:ea typeface="Corbel"/>
                <a:cs typeface="Times New Roman" panose="02020603050405020304" pitchFamily="18" charset="0"/>
                <a:sym typeface="Corbel"/>
              </a:rPr>
              <a:t>11% of all tracts</a:t>
            </a:r>
            <a:endParaRPr lang="en-US" dirty="0">
              <a:solidFill>
                <a:schemeClr val="tx1"/>
              </a:solidFill>
              <a:latin typeface="Georgia" panose="02040502050405020303" pitchFamily="18" charset="0"/>
              <a:cs typeface="Times New Roman" panose="02020603050405020304" pitchFamily="18" charset="0"/>
            </a:endParaRPr>
          </a:p>
          <a:p>
            <a:pPr marL="396240" indent="-285750">
              <a:spcBef>
                <a:spcPts val="1350"/>
              </a:spcBef>
              <a:buClr>
                <a:schemeClr val="dk2"/>
              </a:buClr>
              <a:buSzPts val="1600"/>
              <a:buFont typeface="Arial" panose="020B0604020202020204" pitchFamily="34" charset="0"/>
              <a:buChar char="•"/>
            </a:pPr>
            <a:endParaRPr lang="en-US" sz="1500" dirty="0">
              <a:solidFill>
                <a:schemeClr val="tx1"/>
              </a:solidFill>
              <a:latin typeface="Georgia" panose="02040502050405020303" pitchFamily="18" charset="0"/>
              <a:ea typeface="Corbel"/>
              <a:cs typeface="Times New Roman" panose="02020603050405020304" pitchFamily="18" charset="0"/>
              <a:sym typeface="Corbel"/>
            </a:endParaRPr>
          </a:p>
          <a:p>
            <a:pPr marL="491490" indent="-285750">
              <a:spcBef>
                <a:spcPts val="1350"/>
              </a:spcBef>
              <a:buClr>
                <a:schemeClr val="dk2"/>
              </a:buClr>
              <a:buSzPts val="1600"/>
              <a:buFont typeface="Arial" panose="020B0604020202020204" pitchFamily="34" charset="0"/>
              <a:buChar char="•"/>
            </a:pPr>
            <a:r>
              <a:rPr lang="en-US" sz="1500" dirty="0">
                <a:solidFill>
                  <a:schemeClr val="tx1"/>
                </a:solidFill>
                <a:latin typeface="Georgia" panose="02040502050405020303" pitchFamily="18" charset="0"/>
                <a:ea typeface="Corbel"/>
                <a:cs typeface="Times New Roman" panose="02020603050405020304" pitchFamily="18" charset="0"/>
                <a:sym typeface="Corbel"/>
              </a:rPr>
              <a:t>22,561 Opportunity Zone Population</a:t>
            </a:r>
            <a:endParaRPr lang="en-US" dirty="0">
              <a:solidFill>
                <a:schemeClr val="tx1"/>
              </a:solidFill>
              <a:latin typeface="Georgia" panose="02040502050405020303" pitchFamily="18" charset="0"/>
              <a:cs typeface="Times New Roman" panose="02020603050405020304" pitchFamily="18" charset="0"/>
            </a:endParaRPr>
          </a:p>
          <a:p>
            <a:pPr marL="491490" indent="-285750">
              <a:spcBef>
                <a:spcPts val="1350"/>
              </a:spcBef>
              <a:buClr>
                <a:schemeClr val="dk2"/>
              </a:buClr>
              <a:buSzPts val="1600"/>
              <a:buFont typeface="Arial" panose="020B0604020202020204" pitchFamily="34" charset="0"/>
              <a:buChar char="•"/>
            </a:pPr>
            <a:r>
              <a:rPr lang="en-US" sz="1500" dirty="0">
                <a:solidFill>
                  <a:schemeClr val="tx1"/>
                </a:solidFill>
                <a:latin typeface="Georgia" panose="02040502050405020303" pitchFamily="18" charset="0"/>
                <a:ea typeface="Corbel"/>
                <a:cs typeface="Times New Roman" panose="02020603050405020304" pitchFamily="18" charset="0"/>
                <a:sym typeface="Corbel"/>
              </a:rPr>
              <a:t>274,541 Erie MSA Population </a:t>
            </a:r>
            <a:endParaRPr lang="en-US" dirty="0">
              <a:solidFill>
                <a:schemeClr val="tx1"/>
              </a:solidFill>
              <a:latin typeface="Georgia" panose="02040502050405020303" pitchFamily="18" charset="0"/>
              <a:cs typeface="Times New Roman" panose="02020603050405020304" pitchFamily="18" charset="0"/>
            </a:endParaRPr>
          </a:p>
          <a:p>
            <a:pPr marL="491490" indent="-285750">
              <a:spcBef>
                <a:spcPts val="1350"/>
              </a:spcBef>
              <a:buClr>
                <a:schemeClr val="dk2"/>
              </a:buClr>
              <a:buSzPts val="1600"/>
              <a:buFont typeface="Arial" panose="020B0604020202020204" pitchFamily="34" charset="0"/>
              <a:buChar char="•"/>
            </a:pPr>
            <a:r>
              <a:rPr lang="en-US" sz="1500" dirty="0">
                <a:solidFill>
                  <a:schemeClr val="tx1"/>
                </a:solidFill>
                <a:latin typeface="Georgia" panose="02040502050405020303" pitchFamily="18" charset="0"/>
                <a:ea typeface="Corbel"/>
                <a:cs typeface="Times New Roman" panose="02020603050405020304" pitchFamily="18" charset="0"/>
                <a:sym typeface="Corbel"/>
              </a:rPr>
              <a:t>8.22% of the population</a:t>
            </a:r>
            <a:endParaRPr lang="en-US" dirty="0">
              <a:solidFill>
                <a:schemeClr val="tx1"/>
              </a:solidFill>
              <a:latin typeface="Georgia" panose="02040502050405020303" pitchFamily="18" charset="0"/>
              <a:cs typeface="Times New Roman" panose="02020603050405020304" pitchFamily="18" charset="0"/>
            </a:endParaRPr>
          </a:p>
          <a:p>
            <a:pPr marL="205740" indent="-148590">
              <a:spcBef>
                <a:spcPts val="1350"/>
              </a:spcBef>
              <a:buClr>
                <a:schemeClr val="dk2"/>
              </a:buClr>
              <a:buSzPts val="480"/>
            </a:pPr>
            <a:endParaRPr lang="en-US" sz="450" dirty="0">
              <a:solidFill>
                <a:schemeClr val="dk2"/>
              </a:solidFill>
              <a:latin typeface="Corbel"/>
              <a:ea typeface="Corbel"/>
              <a:cs typeface="Corbel"/>
              <a:sym typeface="Corbel"/>
            </a:endParaRPr>
          </a:p>
          <a:p>
            <a:pPr marL="34290">
              <a:spcBef>
                <a:spcPts val="1350"/>
              </a:spcBef>
              <a:buClr>
                <a:schemeClr val="dk2"/>
              </a:buClr>
              <a:buSzPts val="480"/>
            </a:pPr>
            <a:r>
              <a:rPr lang="en-US" sz="450" dirty="0">
                <a:solidFill>
                  <a:schemeClr val="dk2"/>
                </a:solidFill>
                <a:latin typeface="Corbel"/>
                <a:ea typeface="Corbel"/>
                <a:cs typeface="Corbel"/>
                <a:sym typeface="Corbel"/>
              </a:rPr>
              <a:t>                                	Source:  US Census American Community Survey, US Census Planning Database (PDB)</a:t>
            </a:r>
            <a:endParaRPr lang="en-US" dirty="0"/>
          </a:p>
        </p:txBody>
      </p:sp>
    </p:spTree>
    <p:extLst>
      <p:ext uri="{BB962C8B-B14F-4D97-AF65-F5344CB8AC3E}">
        <p14:creationId xmlns:p14="http://schemas.microsoft.com/office/powerpoint/2010/main" val="2863514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29013" y="4536824"/>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20413" y="21336"/>
            <a:ext cx="8531700" cy="1066800"/>
          </a:xfrm>
          <a:prstGeom prst="rect">
            <a:avLst/>
          </a:prstGeom>
          <a:noFill/>
          <a:ln>
            <a:noFill/>
          </a:ln>
        </p:spPr>
        <p:txBody>
          <a:bodyPr spcFirstLastPara="1" wrap="square" lIns="91425" tIns="45700" rIns="91425" bIns="45700" anchor="ctr" anchorCtr="0">
            <a:noAutofit/>
          </a:bodyPr>
          <a:lstStyle/>
          <a:p>
            <a:pPr lvl="0">
              <a:buClr>
                <a:schemeClr val="dk1"/>
              </a:buClr>
              <a:buSzPts val="2800"/>
            </a:pPr>
            <a:r>
              <a:rPr lang="en-US" sz="2400" b="1" dirty="0">
                <a:latin typeface="Georgia" panose="02040502050405020303" pitchFamily="18" charset="0"/>
                <a:cs typeface="Times New Roman" panose="02020603050405020304" pitchFamily="18" charset="0"/>
              </a:rPr>
              <a:t>City of Erie Opportunity Zones</a:t>
            </a:r>
            <a:endParaRPr lang="en-US" sz="1800" b="1" u="none" strike="noStrike" cap="none" dirty="0">
              <a:solidFill>
                <a:srgbClr val="000000"/>
              </a:solidFill>
              <a:latin typeface="Georgia" panose="02040502050405020303" pitchFamily="18" charset="0"/>
              <a:sym typeface="Arial"/>
            </a:endParaRPr>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pic>
        <p:nvPicPr>
          <p:cNvPr id="10" name="Picture 9">
            <a:extLst>
              <a:ext uri="{FF2B5EF4-FFF2-40B4-BE49-F238E27FC236}">
                <a16:creationId xmlns:a16="http://schemas.microsoft.com/office/drawing/2014/main" id="{0F75F020-1CC6-604F-8C96-48ADD26F6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210" y="5362277"/>
            <a:ext cx="962637" cy="1389843"/>
          </a:xfrm>
          <a:prstGeom prst="rect">
            <a:avLst/>
          </a:prstGeom>
        </p:spPr>
      </p:pic>
      <p:graphicFrame>
        <p:nvGraphicFramePr>
          <p:cNvPr id="12" name="Google Shape;262;p32">
            <a:extLst>
              <a:ext uri="{FF2B5EF4-FFF2-40B4-BE49-F238E27FC236}">
                <a16:creationId xmlns:a16="http://schemas.microsoft.com/office/drawing/2014/main" id="{06C2241F-0369-534D-A323-56C09CB756D2}"/>
              </a:ext>
            </a:extLst>
          </p:cNvPr>
          <p:cNvGraphicFramePr/>
          <p:nvPr>
            <p:extLst>
              <p:ext uri="{D42A27DB-BD31-4B8C-83A1-F6EECF244321}">
                <p14:modId xmlns:p14="http://schemas.microsoft.com/office/powerpoint/2010/main" val="502273996"/>
              </p:ext>
            </p:extLst>
          </p:nvPr>
        </p:nvGraphicFramePr>
        <p:xfrm>
          <a:off x="266454" y="1834985"/>
          <a:ext cx="8639617" cy="3114565"/>
        </p:xfrm>
        <a:graphic>
          <a:graphicData uri="http://schemas.openxmlformats.org/drawingml/2006/table">
            <a:tbl>
              <a:tblPr>
                <a:noFill/>
              </a:tblPr>
              <a:tblGrid>
                <a:gridCol w="608024">
                  <a:extLst>
                    <a:ext uri="{9D8B030D-6E8A-4147-A177-3AD203B41FA5}">
                      <a16:colId xmlns:a16="http://schemas.microsoft.com/office/drawing/2014/main" val="20000"/>
                    </a:ext>
                  </a:extLst>
                </a:gridCol>
                <a:gridCol w="424301">
                  <a:extLst>
                    <a:ext uri="{9D8B030D-6E8A-4147-A177-3AD203B41FA5}">
                      <a16:colId xmlns:a16="http://schemas.microsoft.com/office/drawing/2014/main" val="20001"/>
                    </a:ext>
                  </a:extLst>
                </a:gridCol>
                <a:gridCol w="550014">
                  <a:extLst>
                    <a:ext uri="{9D8B030D-6E8A-4147-A177-3AD203B41FA5}">
                      <a16:colId xmlns:a16="http://schemas.microsoft.com/office/drawing/2014/main" val="20002"/>
                    </a:ext>
                  </a:extLst>
                </a:gridCol>
                <a:gridCol w="589301">
                  <a:extLst>
                    <a:ext uri="{9D8B030D-6E8A-4147-A177-3AD203B41FA5}">
                      <a16:colId xmlns:a16="http://schemas.microsoft.com/office/drawing/2014/main" val="20003"/>
                    </a:ext>
                  </a:extLst>
                </a:gridCol>
                <a:gridCol w="488538">
                  <a:extLst>
                    <a:ext uri="{9D8B030D-6E8A-4147-A177-3AD203B41FA5}">
                      <a16:colId xmlns:a16="http://schemas.microsoft.com/office/drawing/2014/main" val="20004"/>
                    </a:ext>
                  </a:extLst>
                </a:gridCol>
                <a:gridCol w="1492895">
                  <a:extLst>
                    <a:ext uri="{9D8B030D-6E8A-4147-A177-3AD203B41FA5}">
                      <a16:colId xmlns:a16="http://schemas.microsoft.com/office/drawing/2014/main" val="20005"/>
                    </a:ext>
                  </a:extLst>
                </a:gridCol>
                <a:gridCol w="463588">
                  <a:extLst>
                    <a:ext uri="{9D8B030D-6E8A-4147-A177-3AD203B41FA5}">
                      <a16:colId xmlns:a16="http://schemas.microsoft.com/office/drawing/2014/main" val="20006"/>
                    </a:ext>
                  </a:extLst>
                </a:gridCol>
                <a:gridCol w="903596">
                  <a:extLst>
                    <a:ext uri="{9D8B030D-6E8A-4147-A177-3AD203B41FA5}">
                      <a16:colId xmlns:a16="http://schemas.microsoft.com/office/drawing/2014/main" val="20007"/>
                    </a:ext>
                  </a:extLst>
                </a:gridCol>
                <a:gridCol w="903596">
                  <a:extLst>
                    <a:ext uri="{9D8B030D-6E8A-4147-A177-3AD203B41FA5}">
                      <a16:colId xmlns:a16="http://schemas.microsoft.com/office/drawing/2014/main" val="20008"/>
                    </a:ext>
                  </a:extLst>
                </a:gridCol>
                <a:gridCol w="636442">
                  <a:extLst>
                    <a:ext uri="{9D8B030D-6E8A-4147-A177-3AD203B41FA5}">
                      <a16:colId xmlns:a16="http://schemas.microsoft.com/office/drawing/2014/main" val="20009"/>
                    </a:ext>
                  </a:extLst>
                </a:gridCol>
                <a:gridCol w="573594">
                  <a:extLst>
                    <a:ext uri="{9D8B030D-6E8A-4147-A177-3AD203B41FA5}">
                      <a16:colId xmlns:a16="http://schemas.microsoft.com/office/drawing/2014/main" val="20010"/>
                    </a:ext>
                  </a:extLst>
                </a:gridCol>
                <a:gridCol w="1005728">
                  <a:extLst>
                    <a:ext uri="{9D8B030D-6E8A-4147-A177-3AD203B41FA5}">
                      <a16:colId xmlns:a16="http://schemas.microsoft.com/office/drawing/2014/main" val="20011"/>
                    </a:ext>
                  </a:extLst>
                </a:gridCol>
              </a:tblGrid>
              <a:tr h="758814">
                <a:tc>
                  <a:txBody>
                    <a:bodyPr/>
                    <a:lstStyle/>
                    <a:p>
                      <a:pPr marL="0" marR="0" lvl="0" indent="0" algn="ctr" rtl="0">
                        <a:spcBef>
                          <a:spcPts val="0"/>
                        </a:spcBef>
                        <a:spcAft>
                          <a:spcPts val="0"/>
                        </a:spcAft>
                        <a:buNone/>
                      </a:pPr>
                      <a:r>
                        <a:rPr lang="en-US" sz="1100" b="0" i="0" u="none" strike="noStrike" cap="none" dirty="0">
                          <a:solidFill>
                            <a:srgbClr val="000000"/>
                          </a:solidFill>
                          <a:latin typeface="Calibri"/>
                          <a:ea typeface="Calibri"/>
                          <a:cs typeface="Calibri"/>
                          <a:sym typeface="Calibri"/>
                        </a:rPr>
                        <a:t> </a:t>
                      </a:r>
                      <a:endParaRPr sz="1400" u="none" strike="noStrike" cap="none" dirty="0"/>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1100" b="1" i="0" u="none" strike="noStrike" cap="none">
                          <a:solidFill>
                            <a:srgbClr val="000000"/>
                          </a:solidFill>
                          <a:latin typeface="Calibri"/>
                          <a:ea typeface="Calibri"/>
                          <a:cs typeface="Calibri"/>
                          <a:sym typeface="Calibri"/>
                        </a:rPr>
                        <a:t>Black</a:t>
                      </a:r>
                      <a:endParaRPr sz="1400" b="1"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1100" b="1" i="0" u="none" strike="noStrike" cap="none" dirty="0">
                          <a:solidFill>
                            <a:srgbClr val="000000"/>
                          </a:solidFill>
                          <a:latin typeface="Calibri"/>
                          <a:ea typeface="Calibri"/>
                          <a:cs typeface="Calibri"/>
                          <a:sym typeface="Calibri"/>
                        </a:rPr>
                        <a:t>Hispanic</a:t>
                      </a:r>
                      <a:endParaRPr sz="1400" b="1" u="none" strike="noStrike" cap="none" dirty="0"/>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1100" b="1" i="0" u="none" strike="noStrike" cap="none">
                          <a:solidFill>
                            <a:srgbClr val="000000"/>
                          </a:solidFill>
                          <a:latin typeface="Calibri"/>
                          <a:ea typeface="Calibri"/>
                          <a:cs typeface="Calibri"/>
                          <a:sym typeface="Calibri"/>
                        </a:rPr>
                        <a:t>Foreign Born</a:t>
                      </a:r>
                      <a:endParaRPr sz="1400" b="1"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1100" b="1" i="0" u="none" strike="noStrike" cap="none">
                          <a:solidFill>
                            <a:srgbClr val="000000"/>
                          </a:solidFill>
                          <a:latin typeface="Calibri"/>
                          <a:ea typeface="Calibri"/>
                          <a:cs typeface="Calibri"/>
                          <a:sym typeface="Calibri"/>
                        </a:rPr>
                        <a:t>Poverty</a:t>
                      </a:r>
                      <a:endParaRPr sz="1400" b="1"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1100" b="1" i="0" u="none" strike="noStrike" cap="none" dirty="0">
                          <a:solidFill>
                            <a:srgbClr val="000000"/>
                          </a:solidFill>
                          <a:latin typeface="Calibri"/>
                          <a:ea typeface="Calibri"/>
                          <a:cs typeface="Calibri"/>
                          <a:sym typeface="Calibri"/>
                        </a:rPr>
                        <a:t>Median Household Income</a:t>
                      </a:r>
                      <a:endParaRPr sz="1400" b="1" u="none" strike="noStrike" cap="none" dirty="0"/>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1100" b="1" i="0" u="none" strike="noStrike" cap="none">
                          <a:solidFill>
                            <a:srgbClr val="000000"/>
                          </a:solidFill>
                          <a:latin typeface="Calibri"/>
                          <a:ea typeface="Calibri"/>
                          <a:cs typeface="Calibri"/>
                          <a:sym typeface="Calibri"/>
                        </a:rPr>
                        <a:t>% Ed Ba*</a:t>
                      </a:r>
                      <a:endParaRPr sz="1400" b="1"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1100" b="1" i="0" u="none" strike="noStrike" cap="none">
                          <a:solidFill>
                            <a:srgbClr val="000000"/>
                          </a:solidFill>
                          <a:latin typeface="Calibri"/>
                          <a:ea typeface="Calibri"/>
                          <a:cs typeface="Calibri"/>
                          <a:sym typeface="Calibri"/>
                        </a:rPr>
                        <a:t>% Some College*</a:t>
                      </a:r>
                      <a:endParaRPr sz="1400" b="1"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1100" b="1" i="0" u="none" strike="noStrike" cap="none">
                          <a:solidFill>
                            <a:srgbClr val="000000"/>
                          </a:solidFill>
                          <a:latin typeface="Calibri"/>
                          <a:ea typeface="Calibri"/>
                          <a:cs typeface="Calibri"/>
                          <a:sym typeface="Calibri"/>
                        </a:rPr>
                        <a:t>% No HS degree*</a:t>
                      </a:r>
                      <a:endParaRPr sz="1400" b="1"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1100" b="1" i="0" u="none" strike="noStrike" cap="none">
                          <a:solidFill>
                            <a:srgbClr val="000000"/>
                          </a:solidFill>
                          <a:latin typeface="Calibri"/>
                          <a:ea typeface="Calibri"/>
                          <a:cs typeface="Calibri"/>
                          <a:sym typeface="Calibri"/>
                        </a:rPr>
                        <a:t>% under 18</a:t>
                      </a:r>
                      <a:endParaRPr sz="1400" b="1"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1100" b="1" i="0" u="none" strike="noStrike" cap="none">
                          <a:solidFill>
                            <a:srgbClr val="000000"/>
                          </a:solidFill>
                          <a:latin typeface="Calibri"/>
                          <a:ea typeface="Calibri"/>
                          <a:cs typeface="Calibri"/>
                          <a:sym typeface="Calibri"/>
                        </a:rPr>
                        <a:t>% Over 65</a:t>
                      </a:r>
                      <a:endParaRPr sz="1400" b="1"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1100" b="1" i="0" u="none" strike="noStrike" cap="none">
                          <a:solidFill>
                            <a:srgbClr val="000000"/>
                          </a:solidFill>
                          <a:latin typeface="Calibri"/>
                          <a:ea typeface="Calibri"/>
                          <a:cs typeface="Calibri"/>
                          <a:sym typeface="Calibri"/>
                        </a:rPr>
                        <a:t>Unemployment %</a:t>
                      </a:r>
                      <a:endParaRPr sz="1400" b="1"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extLst>
                  <a:ext uri="{0D108BD9-81ED-4DB2-BD59-A6C34878D82A}">
                    <a16:rowId xmlns:a16="http://schemas.microsoft.com/office/drawing/2014/main" val="10000"/>
                  </a:ext>
                </a:extLst>
              </a:tr>
              <a:tr h="388913">
                <a:tc>
                  <a:txBody>
                    <a:bodyPr/>
                    <a:lstStyle/>
                    <a:p>
                      <a:pPr marL="0" marR="0" lvl="0" indent="0" algn="ctr" rtl="0">
                        <a:spcBef>
                          <a:spcPts val="0"/>
                        </a:spcBef>
                        <a:spcAft>
                          <a:spcPts val="0"/>
                        </a:spcAft>
                        <a:buNone/>
                      </a:pPr>
                      <a:r>
                        <a:rPr lang="en-US" sz="1100" b="1" i="0" u="none" strike="noStrike" cap="none">
                          <a:solidFill>
                            <a:srgbClr val="000000"/>
                          </a:solidFill>
                          <a:latin typeface="Calibri"/>
                          <a:ea typeface="Calibri"/>
                          <a:cs typeface="Calibri"/>
                          <a:sym typeface="Calibri"/>
                        </a:rPr>
                        <a:t>MSA</a:t>
                      </a:r>
                      <a:endParaRPr sz="1400" b="1"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7.8%</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4.36%</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4.5%</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15.7%</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$47,094</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27%</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15.9%</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8.9% </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21.9%</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17.3%</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4.3%</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extLst>
                  <a:ext uri="{0D108BD9-81ED-4DB2-BD59-A6C34878D82A}">
                    <a16:rowId xmlns:a16="http://schemas.microsoft.com/office/drawing/2014/main" val="10001"/>
                  </a:ext>
                </a:extLst>
              </a:tr>
              <a:tr h="525975">
                <a:tc>
                  <a:txBody>
                    <a:bodyPr/>
                    <a:lstStyle/>
                    <a:p>
                      <a:pPr marL="0" marR="0" lvl="0" indent="0" algn="ctr" rtl="0">
                        <a:spcBef>
                          <a:spcPts val="0"/>
                        </a:spcBef>
                        <a:spcAft>
                          <a:spcPts val="0"/>
                        </a:spcAft>
                        <a:buNone/>
                      </a:pPr>
                      <a:r>
                        <a:rPr lang="en-US" sz="1100" b="1" i="0" u="none" strike="noStrike" cap="none">
                          <a:solidFill>
                            <a:srgbClr val="000000"/>
                          </a:solidFill>
                          <a:latin typeface="Calibri"/>
                          <a:ea typeface="Calibri"/>
                          <a:cs typeface="Calibri"/>
                          <a:sym typeface="Calibri"/>
                        </a:rPr>
                        <a:t>Erie City</a:t>
                      </a:r>
                      <a:endParaRPr sz="1400" b="1"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16.4%</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7.2%</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7.3%</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26.4%</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$35,205</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21.7%</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16.2%</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12.9%</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23%</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13.6%</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5.6%</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extLst>
                  <a:ext uri="{0D108BD9-81ED-4DB2-BD59-A6C34878D82A}">
                    <a16:rowId xmlns:a16="http://schemas.microsoft.com/office/drawing/2014/main" val="10002"/>
                  </a:ext>
                </a:extLst>
              </a:tr>
              <a:tr h="525975">
                <a:tc>
                  <a:txBody>
                    <a:bodyPr/>
                    <a:lstStyle/>
                    <a:p>
                      <a:pPr marL="0" marR="0" lvl="0" indent="0" algn="ctr" rtl="0">
                        <a:spcBef>
                          <a:spcPts val="0"/>
                        </a:spcBef>
                        <a:spcAft>
                          <a:spcPts val="0"/>
                        </a:spcAft>
                        <a:buNone/>
                      </a:pPr>
                      <a:r>
                        <a:rPr lang="en-US" sz="1100" b="1" i="0" u="none" strike="noStrike" cap="none">
                          <a:solidFill>
                            <a:srgbClr val="000000"/>
                          </a:solidFill>
                          <a:latin typeface="Calibri"/>
                          <a:ea typeface="Calibri"/>
                          <a:cs typeface="Calibri"/>
                          <a:sym typeface="Calibri"/>
                        </a:rPr>
                        <a:t>O-Zones</a:t>
                      </a:r>
                      <a:endParaRPr sz="1400" b="1"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23.4% </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10.4%</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5.5%</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43.4%</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$23,787</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10.2%</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n/a</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18.3%</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24.7% </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11.9%</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6.4%</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3"/>
                  </a:ext>
                </a:extLst>
              </a:tr>
              <a:tr h="525975">
                <a:tc>
                  <a:txBody>
                    <a:bodyPr/>
                    <a:lstStyle/>
                    <a:p>
                      <a:pPr marL="0" marR="0" lvl="0" indent="0" algn="ctr" rtl="0">
                        <a:spcBef>
                          <a:spcPts val="0"/>
                        </a:spcBef>
                        <a:spcAft>
                          <a:spcPts val="0"/>
                        </a:spcAft>
                        <a:buNone/>
                      </a:pPr>
                      <a:r>
                        <a:rPr lang="en-US" sz="1100" b="1" i="0" u="none" strike="noStrike" cap="none">
                          <a:solidFill>
                            <a:srgbClr val="000000"/>
                          </a:solidFill>
                          <a:latin typeface="Calibri"/>
                          <a:ea typeface="Calibri"/>
                          <a:cs typeface="Calibri"/>
                          <a:sym typeface="Calibri"/>
                        </a:rPr>
                        <a:t>State (PA)</a:t>
                      </a:r>
                      <a:endParaRPr sz="1400" b="1"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11.9%</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7.3%</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6.4%</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12.9%</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$54,895</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29.3%</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16.2%</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10.4% </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20.8%</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17.8%</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4.5% </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extLst>
                  <a:ext uri="{0D108BD9-81ED-4DB2-BD59-A6C34878D82A}">
                    <a16:rowId xmlns:a16="http://schemas.microsoft.com/office/drawing/2014/main" val="10004"/>
                  </a:ext>
                </a:extLst>
              </a:tr>
              <a:tr h="388913">
                <a:tc>
                  <a:txBody>
                    <a:bodyPr/>
                    <a:lstStyle/>
                    <a:p>
                      <a:pPr marL="0" marR="0" lvl="0" indent="0" algn="ctr" rtl="0">
                        <a:spcBef>
                          <a:spcPts val="0"/>
                        </a:spcBef>
                        <a:spcAft>
                          <a:spcPts val="0"/>
                        </a:spcAft>
                        <a:buNone/>
                      </a:pPr>
                      <a:r>
                        <a:rPr lang="en-US" sz="1100" b="1" i="0" u="none" strike="noStrike" cap="none">
                          <a:solidFill>
                            <a:srgbClr val="000000"/>
                          </a:solidFill>
                          <a:latin typeface="Calibri"/>
                          <a:ea typeface="Calibri"/>
                          <a:cs typeface="Calibri"/>
                          <a:sym typeface="Calibri"/>
                        </a:rPr>
                        <a:t>US</a:t>
                      </a:r>
                      <a:endParaRPr sz="1400" b="1"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13.4% </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18.1%</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13.2%</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12.7%</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$55,322</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30.3%</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21% </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13%</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22.6%</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15.6%</a:t>
                      </a:r>
                      <a:endParaRPr sz="800" u="none" strike="noStrike" cap="none"/>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tc>
                  <a:txBody>
                    <a:bodyPr/>
                    <a:lstStyle/>
                    <a:p>
                      <a:pPr marL="0" marR="0" lvl="0" indent="0" algn="ctr" rtl="0">
                        <a:spcBef>
                          <a:spcPts val="0"/>
                        </a:spcBef>
                        <a:spcAft>
                          <a:spcPts val="0"/>
                        </a:spcAft>
                        <a:buNone/>
                      </a:pPr>
                      <a:r>
                        <a:rPr lang="en-US" sz="800" b="0" i="0" u="none" strike="noStrike" cap="none" dirty="0">
                          <a:solidFill>
                            <a:srgbClr val="000000"/>
                          </a:solidFill>
                          <a:latin typeface="Calibri"/>
                          <a:ea typeface="Calibri"/>
                          <a:cs typeface="Calibri"/>
                          <a:sym typeface="Calibri"/>
                        </a:rPr>
                        <a:t> 3.9%</a:t>
                      </a:r>
                      <a:endParaRPr sz="800" u="none" strike="noStrike" cap="none" dirty="0"/>
                    </a:p>
                  </a:txBody>
                  <a:tcPr marL="5358" marR="5358" marT="7144" marB="34294"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E4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8593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29013" y="4536824"/>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20413" y="21336"/>
            <a:ext cx="8531700" cy="1066800"/>
          </a:xfrm>
          <a:prstGeom prst="rect">
            <a:avLst/>
          </a:prstGeom>
          <a:noFill/>
          <a:ln>
            <a:noFill/>
          </a:ln>
        </p:spPr>
        <p:txBody>
          <a:bodyPr spcFirstLastPara="1" wrap="square" lIns="91425" tIns="45700" rIns="91425" bIns="45700" anchor="ctr" anchorCtr="0">
            <a:noAutofit/>
          </a:bodyPr>
          <a:lstStyle/>
          <a:p>
            <a:pPr lvl="0">
              <a:buClr>
                <a:schemeClr val="dk1"/>
              </a:buClr>
              <a:buSzPts val="2800"/>
            </a:pPr>
            <a:r>
              <a:rPr lang="en-US" sz="2400" b="1" dirty="0">
                <a:latin typeface="Georgia" panose="02040502050405020303" pitchFamily="18" charset="0"/>
                <a:cs typeface="Times New Roman" panose="02020603050405020304" pitchFamily="18" charset="0"/>
              </a:rPr>
              <a:t>A Proactive Community Response</a:t>
            </a:r>
            <a:endParaRPr lang="en-US" sz="1800" b="1" u="none" strike="noStrike" cap="none" dirty="0">
              <a:solidFill>
                <a:srgbClr val="000000"/>
              </a:solidFill>
              <a:latin typeface="Georgia" panose="02040502050405020303" pitchFamily="18" charset="0"/>
              <a:sym typeface="Arial"/>
            </a:endParaRPr>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pic>
        <p:nvPicPr>
          <p:cNvPr id="10" name="Picture 9">
            <a:extLst>
              <a:ext uri="{FF2B5EF4-FFF2-40B4-BE49-F238E27FC236}">
                <a16:creationId xmlns:a16="http://schemas.microsoft.com/office/drawing/2014/main" id="{0F75F020-1CC6-604F-8C96-48ADD26F6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210" y="5362277"/>
            <a:ext cx="962637" cy="1389843"/>
          </a:xfrm>
          <a:prstGeom prst="rect">
            <a:avLst/>
          </a:prstGeom>
        </p:spPr>
      </p:pic>
      <p:pic>
        <p:nvPicPr>
          <p:cNvPr id="9" name="Picture 8">
            <a:extLst>
              <a:ext uri="{FF2B5EF4-FFF2-40B4-BE49-F238E27FC236}">
                <a16:creationId xmlns:a16="http://schemas.microsoft.com/office/drawing/2014/main" id="{A69090CE-5058-B745-9E2D-89AEAF8313B2}"/>
              </a:ext>
            </a:extLst>
          </p:cNvPr>
          <p:cNvPicPr>
            <a:picLocks noChangeAspect="1"/>
          </p:cNvPicPr>
          <p:nvPr/>
        </p:nvPicPr>
        <p:blipFill>
          <a:blip r:embed="rId5"/>
          <a:stretch>
            <a:fillRect/>
          </a:stretch>
        </p:blipFill>
        <p:spPr>
          <a:xfrm>
            <a:off x="421842" y="1370723"/>
            <a:ext cx="4415627" cy="2507939"/>
          </a:xfrm>
          <a:prstGeom prst="rect">
            <a:avLst/>
          </a:prstGeom>
        </p:spPr>
      </p:pic>
      <p:sp>
        <p:nvSpPr>
          <p:cNvPr id="11" name="TextBox 10">
            <a:extLst>
              <a:ext uri="{FF2B5EF4-FFF2-40B4-BE49-F238E27FC236}">
                <a16:creationId xmlns:a16="http://schemas.microsoft.com/office/drawing/2014/main" id="{D010D031-F2EE-3043-97FD-D264B946D490}"/>
              </a:ext>
            </a:extLst>
          </p:cNvPr>
          <p:cNvSpPr txBox="1"/>
          <p:nvPr/>
        </p:nvSpPr>
        <p:spPr>
          <a:xfrm>
            <a:off x="5055747" y="1667640"/>
            <a:ext cx="3191551" cy="1892826"/>
          </a:xfrm>
          <a:prstGeom prst="rect">
            <a:avLst/>
          </a:prstGeom>
          <a:noFill/>
        </p:spPr>
        <p:txBody>
          <a:bodyPr wrap="square" rtlCol="0" anchor="t">
            <a:spAutoFit/>
          </a:bodyPr>
          <a:lstStyle/>
          <a:p>
            <a:pPr algn="just"/>
            <a:r>
              <a:rPr lang="en-US" sz="1200" b="1" dirty="0">
                <a:latin typeface="Georgia" panose="02040502050405020303" pitchFamily="18" charset="0"/>
                <a:cs typeface="Times New Roman" panose="02020603050405020304" pitchFamily="18" charset="0"/>
              </a:rPr>
              <a:t>Nation’s First Opportunity Zone Investment Prospectus </a:t>
            </a:r>
          </a:p>
          <a:p>
            <a:pPr algn="just"/>
            <a:endParaRPr lang="en-US" sz="900" b="1" dirty="0">
              <a:latin typeface="Georgia" panose="02040502050405020303" pitchFamily="18" charset="0"/>
              <a:cs typeface="Times New Roman" panose="02020603050405020304" pitchFamily="18" charset="0"/>
            </a:endParaRPr>
          </a:p>
          <a:p>
            <a:pPr marL="128588" indent="-128588" algn="just">
              <a:buFont typeface="Arial" panose="020B0604020202020204" pitchFamily="34" charset="0"/>
              <a:buChar char="•"/>
            </a:pPr>
            <a:r>
              <a:rPr lang="en-US" sz="1200" dirty="0">
                <a:latin typeface="Georgia" panose="02040502050405020303" pitchFamily="18" charset="0"/>
                <a:cs typeface="Times New Roman" panose="02020603050405020304" pitchFamily="18" charset="0"/>
              </a:rPr>
              <a:t>City of Erie, in partnership with EDDC, prepared and launched nation’s first municipal Opportunity Zone Investment Prospectus.</a:t>
            </a:r>
          </a:p>
          <a:p>
            <a:pPr marL="128588" indent="-128588" algn="just">
              <a:buFont typeface="Arial" panose="020B0604020202020204" pitchFamily="34" charset="0"/>
              <a:buChar char="•"/>
            </a:pPr>
            <a:endParaRPr lang="en-US" sz="1200" dirty="0">
              <a:latin typeface="Georgia" panose="02040502050405020303" pitchFamily="18" charset="0"/>
              <a:cs typeface="Times New Roman" panose="02020603050405020304" pitchFamily="18" charset="0"/>
            </a:endParaRPr>
          </a:p>
          <a:p>
            <a:pPr marL="128588" indent="-128588" algn="just">
              <a:buFont typeface="Arial" panose="020B0604020202020204" pitchFamily="34" charset="0"/>
              <a:buChar char="•"/>
            </a:pPr>
            <a:r>
              <a:rPr lang="en-US" sz="1200" dirty="0">
                <a:latin typeface="Georgia" panose="02040502050405020303" pitchFamily="18" charset="0"/>
                <a:cs typeface="Times New Roman" panose="02020603050405020304" pitchFamily="18" charset="0"/>
              </a:rPr>
              <a:t>Inspired by the work of EIG, Bruce Katz, and Accelerator for America.</a:t>
            </a:r>
          </a:p>
        </p:txBody>
      </p:sp>
      <p:pic>
        <p:nvPicPr>
          <p:cNvPr id="13" name="Picture 12">
            <a:extLst>
              <a:ext uri="{FF2B5EF4-FFF2-40B4-BE49-F238E27FC236}">
                <a16:creationId xmlns:a16="http://schemas.microsoft.com/office/drawing/2014/main" id="{223F6AAE-D07C-3843-BBE5-E9AFB552542F}"/>
              </a:ext>
            </a:extLst>
          </p:cNvPr>
          <p:cNvPicPr>
            <a:picLocks noChangeAspect="1"/>
          </p:cNvPicPr>
          <p:nvPr/>
        </p:nvPicPr>
        <p:blipFill>
          <a:blip r:embed="rId6"/>
          <a:stretch>
            <a:fillRect/>
          </a:stretch>
        </p:blipFill>
        <p:spPr>
          <a:xfrm>
            <a:off x="429013" y="4281658"/>
            <a:ext cx="2069572" cy="1078066"/>
          </a:xfrm>
          <a:prstGeom prst="rect">
            <a:avLst/>
          </a:prstGeom>
        </p:spPr>
      </p:pic>
      <p:pic>
        <p:nvPicPr>
          <p:cNvPr id="14" name="Picture 4">
            <a:extLst>
              <a:ext uri="{FF2B5EF4-FFF2-40B4-BE49-F238E27FC236}">
                <a16:creationId xmlns:a16="http://schemas.microsoft.com/office/drawing/2014/main" id="{F822F0F4-1F10-BE47-943F-C00620591D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8639" y="4400794"/>
            <a:ext cx="3396739" cy="7188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D274E252-F993-1C48-A1FC-39A266136B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0008" y="4363097"/>
            <a:ext cx="2117208" cy="793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685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29013" y="4536824"/>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20413" y="21336"/>
            <a:ext cx="8531700" cy="1066800"/>
          </a:xfrm>
          <a:prstGeom prst="rect">
            <a:avLst/>
          </a:prstGeom>
          <a:noFill/>
          <a:ln>
            <a:noFill/>
          </a:ln>
        </p:spPr>
        <p:txBody>
          <a:bodyPr spcFirstLastPara="1" wrap="square" lIns="91425" tIns="45700" rIns="91425" bIns="45700" anchor="ctr" anchorCtr="0">
            <a:noAutofit/>
          </a:bodyPr>
          <a:lstStyle/>
          <a:p>
            <a:pPr lvl="0">
              <a:buClr>
                <a:schemeClr val="dk1"/>
              </a:buClr>
              <a:buSzPts val="2800"/>
            </a:pPr>
            <a:r>
              <a:rPr lang="en-US" sz="2400" b="1" dirty="0">
                <a:latin typeface="Georgia" panose="02040502050405020303" pitchFamily="18" charset="0"/>
                <a:cs typeface="Times New Roman" panose="02020603050405020304" pitchFamily="18" charset="0"/>
              </a:rPr>
              <a:t>A Proactive Community Response</a:t>
            </a:r>
            <a:endParaRPr lang="en-US" sz="1800" b="1" u="none" strike="noStrike" cap="none" dirty="0">
              <a:solidFill>
                <a:srgbClr val="000000"/>
              </a:solidFill>
              <a:latin typeface="Georgia" panose="02040502050405020303" pitchFamily="18" charset="0"/>
              <a:sym typeface="Arial"/>
            </a:endParaRPr>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pic>
        <p:nvPicPr>
          <p:cNvPr id="10" name="Picture 9">
            <a:extLst>
              <a:ext uri="{FF2B5EF4-FFF2-40B4-BE49-F238E27FC236}">
                <a16:creationId xmlns:a16="http://schemas.microsoft.com/office/drawing/2014/main" id="{0F75F020-1CC6-604F-8C96-48ADD26F6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210" y="5362277"/>
            <a:ext cx="962637" cy="1389843"/>
          </a:xfrm>
          <a:prstGeom prst="rect">
            <a:avLst/>
          </a:prstGeom>
        </p:spPr>
      </p:pic>
      <p:pic>
        <p:nvPicPr>
          <p:cNvPr id="3" name="Picture 2">
            <a:extLst>
              <a:ext uri="{FF2B5EF4-FFF2-40B4-BE49-F238E27FC236}">
                <a16:creationId xmlns:a16="http://schemas.microsoft.com/office/drawing/2014/main" id="{E9A891C9-C463-B444-9294-F752BA209413}"/>
              </a:ext>
            </a:extLst>
          </p:cNvPr>
          <p:cNvPicPr>
            <a:picLocks noChangeAspect="1"/>
          </p:cNvPicPr>
          <p:nvPr/>
        </p:nvPicPr>
        <p:blipFill>
          <a:blip r:embed="rId5"/>
          <a:stretch>
            <a:fillRect/>
          </a:stretch>
        </p:blipFill>
        <p:spPr>
          <a:xfrm>
            <a:off x="1830758" y="1559889"/>
            <a:ext cx="5482484" cy="1388353"/>
          </a:xfrm>
          <a:prstGeom prst="rect">
            <a:avLst/>
          </a:prstGeom>
        </p:spPr>
      </p:pic>
      <p:sp>
        <p:nvSpPr>
          <p:cNvPr id="13" name="TextBox 12">
            <a:extLst>
              <a:ext uri="{FF2B5EF4-FFF2-40B4-BE49-F238E27FC236}">
                <a16:creationId xmlns:a16="http://schemas.microsoft.com/office/drawing/2014/main" id="{8061383E-435E-6E40-B410-01B2B127F9B5}"/>
              </a:ext>
            </a:extLst>
          </p:cNvPr>
          <p:cNvSpPr txBox="1"/>
          <p:nvPr/>
        </p:nvSpPr>
        <p:spPr>
          <a:xfrm>
            <a:off x="1830758" y="3524272"/>
            <a:ext cx="5533595" cy="1738938"/>
          </a:xfrm>
          <a:prstGeom prst="rect">
            <a:avLst/>
          </a:prstGeom>
          <a:noFill/>
        </p:spPr>
        <p:txBody>
          <a:bodyPr wrap="square" rtlCol="0" anchor="t">
            <a:spAutoFit/>
          </a:bodyPr>
          <a:lstStyle/>
          <a:p>
            <a:pPr algn="ctr"/>
            <a:r>
              <a:rPr lang="en-US" b="1" dirty="0">
                <a:latin typeface="Georgia" panose="02040502050405020303" pitchFamily="18" charset="0"/>
                <a:cs typeface="Times New Roman" panose="02020603050405020304" pitchFamily="18" charset="0"/>
              </a:rPr>
              <a:t>Partnership with Mastercard Center for Inclusive Growth</a:t>
            </a:r>
          </a:p>
          <a:p>
            <a:pPr algn="just"/>
            <a:endParaRPr lang="en-US" sz="900" dirty="0">
              <a:latin typeface="Georgia" panose="02040502050405020303" pitchFamily="18" charset="0"/>
              <a:cs typeface="Times New Roman" panose="02020603050405020304" pitchFamily="18" charset="0"/>
            </a:endParaRPr>
          </a:p>
          <a:p>
            <a:pPr algn="just"/>
            <a:r>
              <a:rPr lang="en-US" sz="1200" dirty="0">
                <a:latin typeface="Georgia" panose="02040502050405020303" pitchFamily="18" charset="0"/>
                <a:cs typeface="Times New Roman" panose="02020603050405020304" pitchFamily="18" charset="0"/>
              </a:rPr>
              <a:t>Recognized for its Opportunity Zone Investment Prospectus, the Mastercard Center for Inclusive Growth has partnered with the EDDC to track the impact of Opportunity Zone investments in Erie.  </a:t>
            </a:r>
          </a:p>
          <a:p>
            <a:pPr algn="just"/>
            <a:endParaRPr lang="en-US" sz="1200" dirty="0">
              <a:latin typeface="Georgia" panose="02040502050405020303" pitchFamily="18" charset="0"/>
              <a:cs typeface="Times New Roman" panose="02020603050405020304" pitchFamily="18" charset="0"/>
            </a:endParaRPr>
          </a:p>
          <a:p>
            <a:pPr algn="just"/>
            <a:r>
              <a:rPr lang="en-US" sz="1200" dirty="0">
                <a:latin typeface="Georgia" panose="02040502050405020303" pitchFamily="18" charset="0"/>
                <a:cs typeface="Times New Roman" panose="02020603050405020304" pitchFamily="18" charset="0"/>
              </a:rPr>
              <a:t>The data analytic teams at Mastercard have the ability to measure and assess, not only the economic impact of investments, but also the societal impact of investment dollars on a community in real-time.</a:t>
            </a:r>
            <a:endParaRPr lang="en-US" sz="1050" dirty="0">
              <a:latin typeface="Georgia" panose="02040502050405020303" pitchFamily="18" charset="0"/>
            </a:endParaRPr>
          </a:p>
        </p:txBody>
      </p:sp>
    </p:spTree>
    <p:extLst>
      <p:ext uri="{BB962C8B-B14F-4D97-AF65-F5344CB8AC3E}">
        <p14:creationId xmlns:p14="http://schemas.microsoft.com/office/powerpoint/2010/main" val="3138674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29013" y="4536824"/>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20413" y="21336"/>
            <a:ext cx="8531700" cy="1066800"/>
          </a:xfrm>
          <a:prstGeom prst="rect">
            <a:avLst/>
          </a:prstGeom>
          <a:noFill/>
          <a:ln>
            <a:noFill/>
          </a:ln>
        </p:spPr>
        <p:txBody>
          <a:bodyPr spcFirstLastPara="1" wrap="square" lIns="91425" tIns="45700" rIns="91425" bIns="45700" anchor="ctr" anchorCtr="0">
            <a:noAutofit/>
          </a:bodyPr>
          <a:lstStyle/>
          <a:p>
            <a:pPr lvl="0">
              <a:buClr>
                <a:schemeClr val="dk1"/>
              </a:buClr>
              <a:buSzPts val="2800"/>
            </a:pPr>
            <a:r>
              <a:rPr lang="en-US" sz="2400" b="1" dirty="0">
                <a:latin typeface="Georgia" panose="02040502050405020303" pitchFamily="18" charset="0"/>
                <a:cs typeface="Times New Roman" panose="02020603050405020304" pitchFamily="18" charset="0"/>
              </a:rPr>
              <a:t>A Proactive Community Response</a:t>
            </a:r>
            <a:endParaRPr lang="en-US" sz="1800" b="1" u="none" strike="noStrike" cap="none" dirty="0">
              <a:solidFill>
                <a:srgbClr val="000000"/>
              </a:solidFill>
              <a:latin typeface="Georgia" panose="02040502050405020303" pitchFamily="18" charset="0"/>
              <a:sym typeface="Arial"/>
            </a:endParaRPr>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pic>
        <p:nvPicPr>
          <p:cNvPr id="10" name="Picture 9">
            <a:extLst>
              <a:ext uri="{FF2B5EF4-FFF2-40B4-BE49-F238E27FC236}">
                <a16:creationId xmlns:a16="http://schemas.microsoft.com/office/drawing/2014/main" id="{0F75F020-1CC6-604F-8C96-48ADD26F6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210" y="5362277"/>
            <a:ext cx="962637" cy="1389843"/>
          </a:xfrm>
          <a:prstGeom prst="rect">
            <a:avLst/>
          </a:prstGeom>
        </p:spPr>
      </p:pic>
      <p:pic>
        <p:nvPicPr>
          <p:cNvPr id="11" name="Picture 2" descr="https://www.flagshipopportunityzone.com/uploads/layout/flagship_logo.jpg">
            <a:extLst>
              <a:ext uri="{FF2B5EF4-FFF2-40B4-BE49-F238E27FC236}">
                <a16:creationId xmlns:a16="http://schemas.microsoft.com/office/drawing/2014/main" id="{EB98B901-E572-684F-9267-5A4B58A885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7103" y="1453350"/>
            <a:ext cx="3447723" cy="16167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D430E32-6392-E345-9355-AEF8A1A50D74}"/>
              </a:ext>
            </a:extLst>
          </p:cNvPr>
          <p:cNvSpPr txBox="1"/>
          <p:nvPr/>
        </p:nvSpPr>
        <p:spPr>
          <a:xfrm>
            <a:off x="1256009" y="3429000"/>
            <a:ext cx="6660507" cy="2308324"/>
          </a:xfrm>
          <a:prstGeom prst="rect">
            <a:avLst/>
          </a:prstGeom>
          <a:noFill/>
        </p:spPr>
        <p:txBody>
          <a:bodyPr wrap="square" rtlCol="0" anchor="t">
            <a:spAutoFit/>
          </a:bodyPr>
          <a:lstStyle/>
          <a:p>
            <a:r>
              <a:rPr lang="en-US" sz="1200" b="1" dirty="0">
                <a:latin typeface="Georgia" panose="02040502050405020303" pitchFamily="18" charset="0"/>
                <a:cs typeface="Times New Roman" panose="02020603050405020304" pitchFamily="18" charset="0"/>
              </a:rPr>
              <a:t>Flagship Opportunity Zone Development Company</a:t>
            </a:r>
          </a:p>
          <a:p>
            <a:endParaRPr lang="en-US" sz="1200" dirty="0">
              <a:latin typeface="Georgia" panose="02040502050405020303" pitchFamily="18" charset="0"/>
              <a:cs typeface="Times New Roman" panose="02020603050405020304" pitchFamily="18" charset="0"/>
            </a:endParaRPr>
          </a:p>
          <a:p>
            <a:pPr marL="214313" indent="-214313" algn="just">
              <a:buFont typeface="Arial" panose="020B0604020202020204" pitchFamily="34" charset="0"/>
              <a:buChar char="•"/>
            </a:pPr>
            <a:r>
              <a:rPr lang="en-US" sz="1200" dirty="0">
                <a:latin typeface="Georgia" panose="02040502050405020303" pitchFamily="18" charset="0"/>
                <a:cs typeface="Times New Roman" panose="02020603050405020304" pitchFamily="18" charset="0"/>
              </a:rPr>
              <a:t>Nation’s first organization dedicated solely to promoting a municipality’s Opportunity Zones.</a:t>
            </a:r>
          </a:p>
          <a:p>
            <a:pPr marL="214313" indent="-214313" algn="just">
              <a:buFont typeface="Arial" panose="020B0604020202020204" pitchFamily="34" charset="0"/>
              <a:buChar char="•"/>
            </a:pPr>
            <a:endParaRPr lang="en-US" sz="1200" dirty="0">
              <a:latin typeface="Georgia" panose="02040502050405020303" pitchFamily="18" charset="0"/>
              <a:cs typeface="Times New Roman" panose="02020603050405020304" pitchFamily="18" charset="0"/>
            </a:endParaRPr>
          </a:p>
          <a:p>
            <a:pPr marL="214313" indent="-214313" algn="just">
              <a:buFont typeface="Arial" panose="020B0604020202020204" pitchFamily="34" charset="0"/>
              <a:buChar char="•"/>
            </a:pPr>
            <a:r>
              <a:rPr lang="en-US" sz="1200" dirty="0">
                <a:latin typeface="Georgia" panose="02040502050405020303" pitchFamily="18" charset="0"/>
                <a:cs typeface="Times New Roman" panose="02020603050405020304" pitchFamily="18" charset="0"/>
              </a:rPr>
              <a:t>Formed and funded by a diverse coalition of local organizations and elected officials.</a:t>
            </a:r>
          </a:p>
          <a:p>
            <a:pPr marL="214313" indent="-214313" algn="just">
              <a:buFont typeface="Arial" panose="020B0604020202020204" pitchFamily="34" charset="0"/>
              <a:buChar char="•"/>
            </a:pPr>
            <a:endParaRPr lang="en-US" sz="1200" dirty="0">
              <a:latin typeface="Georgia" panose="02040502050405020303" pitchFamily="18" charset="0"/>
              <a:cs typeface="Times New Roman" panose="02020603050405020304" pitchFamily="18" charset="0"/>
            </a:endParaRPr>
          </a:p>
          <a:p>
            <a:pPr marL="214313" indent="-214313" algn="just">
              <a:buFont typeface="Arial" panose="020B0604020202020204" pitchFamily="34" charset="0"/>
              <a:buChar char="•"/>
            </a:pPr>
            <a:r>
              <a:rPr lang="en-US" sz="1200" dirty="0">
                <a:latin typeface="Georgia" panose="02040502050405020303" pitchFamily="18" charset="0"/>
                <a:cs typeface="Times New Roman" panose="02020603050405020304" pitchFamily="18" charset="0"/>
              </a:rPr>
              <a:t>Tasked with promotion, development, capital attraction, and coordinating deal flow within Erie’s eight  Opportunity Zones.  </a:t>
            </a:r>
          </a:p>
          <a:p>
            <a:pPr marL="214313" indent="-214313" algn="just">
              <a:buFont typeface="Arial" panose="020B0604020202020204" pitchFamily="34" charset="0"/>
              <a:buChar char="•"/>
            </a:pPr>
            <a:endParaRPr lang="en-US" sz="1200" dirty="0">
              <a:latin typeface="Georgia" panose="02040502050405020303" pitchFamily="18" charset="0"/>
              <a:cs typeface="Times New Roman" panose="02020603050405020304" pitchFamily="18" charset="0"/>
            </a:endParaRPr>
          </a:p>
          <a:p>
            <a:pPr marL="214313" indent="-214313" algn="just">
              <a:buFont typeface="Arial" panose="020B0604020202020204" pitchFamily="34" charset="0"/>
              <a:buChar char="•"/>
            </a:pPr>
            <a:r>
              <a:rPr lang="en-US" sz="1200" dirty="0">
                <a:latin typeface="Georgia" panose="02040502050405020303" pitchFamily="18" charset="0"/>
                <a:cs typeface="Times New Roman" panose="02020603050405020304" pitchFamily="18" charset="0"/>
              </a:rPr>
              <a:t>Separate legal entity affiliated with the Erie Chamber and Regional Growth Partnership.</a:t>
            </a:r>
          </a:p>
          <a:p>
            <a:pPr marL="214313" indent="-214313" algn="just">
              <a:buFont typeface="Arial" panose="020B0604020202020204" pitchFamily="34" charset="0"/>
              <a:buChar char="•"/>
            </a:pPr>
            <a:endParaRPr lang="en-US" sz="1200" dirty="0">
              <a:latin typeface="Georgia" panose="02040502050405020303" pitchFamily="18" charset="0"/>
              <a:cs typeface="Times New Roman" panose="02020603050405020304" pitchFamily="18" charset="0"/>
            </a:endParaRPr>
          </a:p>
          <a:p>
            <a:pPr marL="214313" indent="-214313" algn="just">
              <a:buFont typeface="Arial" panose="020B0604020202020204" pitchFamily="34" charset="0"/>
              <a:buChar char="•"/>
            </a:pPr>
            <a:r>
              <a:rPr lang="en-US" sz="1200" dirty="0">
                <a:latin typeface="Georgia" panose="02040502050405020303" pitchFamily="18" charset="0"/>
                <a:cs typeface="Times New Roman" panose="02020603050405020304" pitchFamily="18" charset="0"/>
              </a:rPr>
              <a:t>One full-time employee, funded completely by private capital.</a:t>
            </a:r>
          </a:p>
        </p:txBody>
      </p:sp>
    </p:spTree>
    <p:extLst>
      <p:ext uri="{BB962C8B-B14F-4D97-AF65-F5344CB8AC3E}">
        <p14:creationId xmlns:p14="http://schemas.microsoft.com/office/powerpoint/2010/main" val="1629944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29013" y="4536824"/>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20413" y="21336"/>
            <a:ext cx="8531700" cy="1066800"/>
          </a:xfrm>
          <a:prstGeom prst="rect">
            <a:avLst/>
          </a:prstGeom>
          <a:noFill/>
          <a:ln>
            <a:noFill/>
          </a:ln>
        </p:spPr>
        <p:txBody>
          <a:bodyPr spcFirstLastPara="1" wrap="square" lIns="91425" tIns="45700" rIns="91425" bIns="45700" anchor="ctr" anchorCtr="0">
            <a:noAutofit/>
          </a:bodyPr>
          <a:lstStyle/>
          <a:p>
            <a:pPr lvl="0">
              <a:buClr>
                <a:schemeClr val="dk1"/>
              </a:buClr>
              <a:buSzPts val="2800"/>
            </a:pPr>
            <a:r>
              <a:rPr lang="en-US" sz="2400" b="1" dirty="0">
                <a:latin typeface="Georgia" panose="02040502050405020303" pitchFamily="18" charset="0"/>
                <a:cs typeface="Times New Roman" panose="02020603050405020304" pitchFamily="18" charset="0"/>
              </a:rPr>
              <a:t>A Proactive Community Response</a:t>
            </a:r>
            <a:endParaRPr lang="en-US" sz="1800" b="1" u="none" strike="noStrike" cap="none" dirty="0">
              <a:solidFill>
                <a:srgbClr val="000000"/>
              </a:solidFill>
              <a:latin typeface="Georgia" panose="02040502050405020303" pitchFamily="18" charset="0"/>
              <a:sym typeface="Arial"/>
            </a:endParaRPr>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pic>
        <p:nvPicPr>
          <p:cNvPr id="10" name="Picture 9">
            <a:extLst>
              <a:ext uri="{FF2B5EF4-FFF2-40B4-BE49-F238E27FC236}">
                <a16:creationId xmlns:a16="http://schemas.microsoft.com/office/drawing/2014/main" id="{0F75F020-1CC6-604F-8C96-48ADD26F6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210" y="5362277"/>
            <a:ext cx="962637" cy="1389843"/>
          </a:xfrm>
          <a:prstGeom prst="rect">
            <a:avLst/>
          </a:prstGeom>
        </p:spPr>
      </p:pic>
      <p:pic>
        <p:nvPicPr>
          <p:cNvPr id="13" name="Picture 2">
            <a:extLst>
              <a:ext uri="{FF2B5EF4-FFF2-40B4-BE49-F238E27FC236}">
                <a16:creationId xmlns:a16="http://schemas.microsoft.com/office/drawing/2014/main" id="{4812A03A-6E19-6C4C-8916-44F002AAD3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8985" y="1260674"/>
            <a:ext cx="3757613" cy="19645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32E8D3C-86DF-DE43-9656-8EC7B61BA18B}"/>
              </a:ext>
            </a:extLst>
          </p:cNvPr>
          <p:cNvSpPr txBox="1"/>
          <p:nvPr/>
        </p:nvSpPr>
        <p:spPr>
          <a:xfrm>
            <a:off x="1046655" y="3500543"/>
            <a:ext cx="6662272" cy="2677656"/>
          </a:xfrm>
          <a:prstGeom prst="rect">
            <a:avLst/>
          </a:prstGeom>
          <a:noFill/>
        </p:spPr>
        <p:txBody>
          <a:bodyPr wrap="square" rtlCol="0" anchor="t">
            <a:spAutoFit/>
          </a:bodyPr>
          <a:lstStyle/>
          <a:p>
            <a:r>
              <a:rPr lang="en-US" sz="1200" b="1" dirty="0">
                <a:latin typeface="Georgia" panose="02040502050405020303" pitchFamily="18" charset="0"/>
                <a:cs typeface="Times New Roman" panose="02020603050405020304" pitchFamily="18" charset="0"/>
              </a:rPr>
              <a:t>Erie Homecoming 2019</a:t>
            </a:r>
          </a:p>
          <a:p>
            <a:endParaRPr lang="en-US" sz="1200" dirty="0">
              <a:latin typeface="Georgia" panose="02040502050405020303" pitchFamily="18" charset="0"/>
              <a:cs typeface="Times New Roman" panose="02020603050405020304" pitchFamily="18" charset="0"/>
            </a:endParaRPr>
          </a:p>
          <a:p>
            <a:pPr marL="214313" indent="-214313" algn="just">
              <a:buFont typeface="Arial" panose="020B0604020202020204" pitchFamily="34" charset="0"/>
              <a:buChar char="•"/>
            </a:pPr>
            <a:r>
              <a:rPr lang="en-US" sz="1200" dirty="0">
                <a:latin typeface="Georgia" panose="02040502050405020303" pitchFamily="18" charset="0"/>
                <a:cs typeface="Times New Roman" panose="02020603050405020304" pitchFamily="18" charset="0"/>
              </a:rPr>
              <a:t>Investment conference hosted by Erie Chamber and Regional Growth Partnership.</a:t>
            </a:r>
          </a:p>
          <a:p>
            <a:pPr marL="214313" indent="-214313" algn="just">
              <a:buFont typeface="Arial" panose="020B0604020202020204" pitchFamily="34" charset="0"/>
              <a:buChar char="•"/>
            </a:pPr>
            <a:endParaRPr lang="en-US" sz="1200" dirty="0">
              <a:latin typeface="Georgia" panose="02040502050405020303" pitchFamily="18" charset="0"/>
              <a:cs typeface="Times New Roman" panose="02020603050405020304" pitchFamily="18" charset="0"/>
            </a:endParaRPr>
          </a:p>
          <a:p>
            <a:pPr marL="214313" indent="-214313" algn="just">
              <a:buFont typeface="Arial" panose="020B0604020202020204" pitchFamily="34" charset="0"/>
              <a:buChar char="•"/>
            </a:pPr>
            <a:r>
              <a:rPr lang="en-US" sz="1200" dirty="0">
                <a:latin typeface="Georgia" panose="02040502050405020303" pitchFamily="18" charset="0"/>
                <a:cs typeface="Times New Roman" panose="02020603050405020304" pitchFamily="18" charset="0"/>
              </a:rPr>
              <a:t>Different Opportunity Zone investments featured, including mixed-use development projects and technology start-ups.</a:t>
            </a:r>
          </a:p>
          <a:p>
            <a:pPr marL="214313" indent="-214313" algn="just">
              <a:buFont typeface="Arial" panose="020B0604020202020204" pitchFamily="34" charset="0"/>
              <a:buChar char="•"/>
            </a:pPr>
            <a:endParaRPr lang="en-US" sz="1200" dirty="0">
              <a:latin typeface="Georgia" panose="02040502050405020303" pitchFamily="18" charset="0"/>
              <a:cs typeface="Times New Roman" panose="02020603050405020304" pitchFamily="18" charset="0"/>
            </a:endParaRPr>
          </a:p>
          <a:p>
            <a:pPr marL="214313" indent="-214313" algn="just">
              <a:buFont typeface="Arial" panose="020B0604020202020204" pitchFamily="34" charset="0"/>
              <a:buChar char="•"/>
            </a:pPr>
            <a:r>
              <a:rPr lang="en-US" sz="1200" dirty="0">
                <a:latin typeface="Georgia" panose="02040502050405020303" pitchFamily="18" charset="0"/>
                <a:cs typeface="Times New Roman" panose="02020603050405020304" pitchFamily="18" charset="0"/>
              </a:rPr>
              <a:t>National speakers, including Secretary Ben Carson, WHORC Executive Director Scott Turner, Accelerator for America CEO Rick Jacobs, Bruce Katz, and EIG CEO John Lettieri.  </a:t>
            </a:r>
          </a:p>
          <a:p>
            <a:pPr marL="214313" indent="-214313" algn="just">
              <a:buFont typeface="Arial" panose="020B0604020202020204" pitchFamily="34" charset="0"/>
              <a:buChar char="•"/>
            </a:pPr>
            <a:endParaRPr lang="en-US" sz="1200" dirty="0">
              <a:latin typeface="Georgia" panose="02040502050405020303" pitchFamily="18" charset="0"/>
              <a:cs typeface="Times New Roman" panose="02020603050405020304" pitchFamily="18" charset="0"/>
            </a:endParaRPr>
          </a:p>
          <a:p>
            <a:pPr marL="214313" indent="-214313" algn="just">
              <a:buFont typeface="Arial" panose="020B0604020202020204" pitchFamily="34" charset="0"/>
              <a:buChar char="•"/>
            </a:pPr>
            <a:r>
              <a:rPr lang="en-US" sz="1200" dirty="0">
                <a:latin typeface="Georgia" panose="02040502050405020303" pitchFamily="18" charset="0"/>
                <a:cs typeface="Times New Roman" panose="02020603050405020304" pitchFamily="18" charset="0"/>
              </a:rPr>
              <a:t>Opportunity Zone Fund Announcements:</a:t>
            </a:r>
          </a:p>
          <a:p>
            <a:pPr marL="557213" lvl="1" indent="-214313" algn="just">
              <a:buFont typeface="Arial" panose="020B0604020202020204" pitchFamily="34" charset="0"/>
              <a:buChar char="•"/>
            </a:pPr>
            <a:r>
              <a:rPr lang="en-US" sz="1200" dirty="0">
                <a:latin typeface="Georgia" panose="02040502050405020303" pitchFamily="18" charset="0"/>
                <a:cs typeface="Times New Roman" panose="02020603050405020304" pitchFamily="18" charset="0"/>
              </a:rPr>
              <a:t>Erie Insurance = $50 million Opportunity Zone Fund</a:t>
            </a:r>
          </a:p>
          <a:p>
            <a:pPr marL="557213" lvl="1" indent="-214313" algn="just">
              <a:buFont typeface="Arial" panose="020B0604020202020204" pitchFamily="34" charset="0"/>
              <a:buChar char="•"/>
            </a:pPr>
            <a:r>
              <a:rPr lang="en-US" sz="1200" dirty="0">
                <a:latin typeface="Georgia" panose="02040502050405020303" pitchFamily="18" charset="0"/>
                <a:cs typeface="Times New Roman" panose="02020603050405020304" pitchFamily="18" charset="0"/>
              </a:rPr>
              <a:t>Erie Innovation District &amp; </a:t>
            </a:r>
            <a:r>
              <a:rPr lang="en-US" sz="1200" dirty="0" err="1">
                <a:latin typeface="Georgia" panose="02040502050405020303" pitchFamily="18" charset="0"/>
                <a:cs typeface="Times New Roman" panose="02020603050405020304" pitchFamily="18" charset="0"/>
              </a:rPr>
              <a:t>CapZone</a:t>
            </a:r>
            <a:r>
              <a:rPr lang="en-US" sz="1200" dirty="0">
                <a:latin typeface="Georgia" panose="02040502050405020303" pitchFamily="18" charset="0"/>
                <a:cs typeface="Times New Roman" panose="02020603050405020304" pitchFamily="18" charset="0"/>
              </a:rPr>
              <a:t> Impact Investments = $10 million Opportunity Zone Fund</a:t>
            </a:r>
          </a:p>
        </p:txBody>
      </p:sp>
    </p:spTree>
    <p:extLst>
      <p:ext uri="{BB962C8B-B14F-4D97-AF65-F5344CB8AC3E}">
        <p14:creationId xmlns:p14="http://schemas.microsoft.com/office/powerpoint/2010/main" val="267139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29013" y="4536824"/>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20413" y="21336"/>
            <a:ext cx="8531700" cy="1066800"/>
          </a:xfrm>
          <a:prstGeom prst="rect">
            <a:avLst/>
          </a:prstGeom>
          <a:noFill/>
          <a:ln>
            <a:noFill/>
          </a:ln>
        </p:spPr>
        <p:txBody>
          <a:bodyPr spcFirstLastPara="1" wrap="square" lIns="91425" tIns="45700" rIns="91425" bIns="45700" anchor="ctr" anchorCtr="0">
            <a:noAutofit/>
          </a:bodyPr>
          <a:lstStyle/>
          <a:p>
            <a:pPr lvl="0">
              <a:buClr>
                <a:schemeClr val="dk1"/>
              </a:buClr>
              <a:buSzPts val="2800"/>
            </a:pPr>
            <a:r>
              <a:rPr lang="en-US" sz="2400" b="1" dirty="0">
                <a:latin typeface="Georgia" panose="02040502050405020303" pitchFamily="18" charset="0"/>
                <a:cs typeface="Times New Roman" panose="02020603050405020304" pitchFamily="18" charset="0"/>
              </a:rPr>
              <a:t>A Public Private Partnership</a:t>
            </a:r>
            <a:endParaRPr lang="en-US" sz="1800" b="1" u="none" strike="noStrike" cap="none" dirty="0">
              <a:solidFill>
                <a:srgbClr val="000000"/>
              </a:solidFill>
              <a:latin typeface="Georgia" panose="02040502050405020303" pitchFamily="18" charset="0"/>
              <a:sym typeface="Arial"/>
            </a:endParaRPr>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pic>
        <p:nvPicPr>
          <p:cNvPr id="10" name="Picture 9">
            <a:extLst>
              <a:ext uri="{FF2B5EF4-FFF2-40B4-BE49-F238E27FC236}">
                <a16:creationId xmlns:a16="http://schemas.microsoft.com/office/drawing/2014/main" id="{0F75F020-1CC6-604F-8C96-48ADD26F6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210" y="5362277"/>
            <a:ext cx="962637" cy="1389843"/>
          </a:xfrm>
          <a:prstGeom prst="rect">
            <a:avLst/>
          </a:prstGeom>
        </p:spPr>
      </p:pic>
      <p:sp>
        <p:nvSpPr>
          <p:cNvPr id="15" name="TextBox 14">
            <a:extLst>
              <a:ext uri="{FF2B5EF4-FFF2-40B4-BE49-F238E27FC236}">
                <a16:creationId xmlns:a16="http://schemas.microsoft.com/office/drawing/2014/main" id="{8343B075-4DCF-7B42-9862-EBF4A7CC15B6}"/>
              </a:ext>
            </a:extLst>
          </p:cNvPr>
          <p:cNvSpPr txBox="1"/>
          <p:nvPr/>
        </p:nvSpPr>
        <p:spPr>
          <a:xfrm>
            <a:off x="743319" y="3554459"/>
            <a:ext cx="7146157" cy="2308324"/>
          </a:xfrm>
          <a:prstGeom prst="rect">
            <a:avLst/>
          </a:prstGeom>
          <a:noFill/>
        </p:spPr>
        <p:txBody>
          <a:bodyPr wrap="square" rtlCol="0" anchor="t">
            <a:spAutoFit/>
          </a:bodyPr>
          <a:lstStyle/>
          <a:p>
            <a:r>
              <a:rPr lang="en-US" sz="1200" b="1" dirty="0">
                <a:latin typeface="Georgia" panose="02040502050405020303" pitchFamily="18" charset="0"/>
                <a:cs typeface="Times New Roman" panose="02020603050405020304" pitchFamily="18" charset="0"/>
              </a:rPr>
              <a:t>Layering Private Investments with Public Investments</a:t>
            </a:r>
          </a:p>
          <a:p>
            <a:endParaRPr lang="en-US" sz="1200" dirty="0">
              <a:latin typeface="Times New Roman" panose="02020603050405020304" pitchFamily="18" charset="0"/>
              <a:cs typeface="Times New Roman" panose="02020603050405020304" pitchFamily="18" charset="0"/>
            </a:endParaRPr>
          </a:p>
          <a:p>
            <a:pPr marL="214313" indent="-214313" algn="just">
              <a:buFont typeface="Arial" panose="020B0604020202020204" pitchFamily="34" charset="0"/>
              <a:buChar char="•"/>
            </a:pPr>
            <a:r>
              <a:rPr lang="en-US" sz="1200" dirty="0">
                <a:latin typeface="Georgia" panose="02040502050405020303" pitchFamily="18" charset="0"/>
                <a:cs typeface="Times New Roman" panose="02020603050405020304" pitchFamily="18" charset="0"/>
              </a:rPr>
              <a:t>Opportunity Zones embraced on a local, bi-partisan basis.</a:t>
            </a:r>
          </a:p>
          <a:p>
            <a:pPr marL="214313" indent="-214313" algn="just">
              <a:buFont typeface="Arial" panose="020B0604020202020204" pitchFamily="34" charset="0"/>
              <a:buChar char="•"/>
            </a:pPr>
            <a:endParaRPr lang="en-US" sz="1200" dirty="0">
              <a:latin typeface="Georgia" panose="02040502050405020303" pitchFamily="18" charset="0"/>
              <a:cs typeface="Times New Roman" panose="02020603050405020304" pitchFamily="18" charset="0"/>
            </a:endParaRPr>
          </a:p>
          <a:p>
            <a:pPr marL="214313" indent="-214313" algn="just">
              <a:buFont typeface="Arial" panose="020B0604020202020204" pitchFamily="34" charset="0"/>
              <a:buChar char="•"/>
            </a:pPr>
            <a:r>
              <a:rPr lang="en-US" sz="1200" dirty="0">
                <a:latin typeface="Georgia" panose="02040502050405020303" pitchFamily="18" charset="0"/>
                <a:cs typeface="Times New Roman" panose="02020603050405020304" pitchFamily="18" charset="0"/>
              </a:rPr>
              <a:t>Engagement with White House Opportunity and Revitalization Council, including visit to Erie’s Opportunity Zones by Executive Director Scott Turner.</a:t>
            </a:r>
          </a:p>
          <a:p>
            <a:pPr marL="214313" indent="-214313" algn="just">
              <a:buFont typeface="Arial" panose="020B0604020202020204" pitchFamily="34" charset="0"/>
              <a:buChar char="•"/>
            </a:pPr>
            <a:endParaRPr lang="en-US" sz="1200" dirty="0">
              <a:latin typeface="Georgia" panose="02040502050405020303" pitchFamily="18" charset="0"/>
              <a:cs typeface="Times New Roman" panose="02020603050405020304" pitchFamily="18" charset="0"/>
            </a:endParaRPr>
          </a:p>
          <a:p>
            <a:pPr marL="214313" indent="-214313" algn="just">
              <a:buFont typeface="Arial" panose="020B0604020202020204" pitchFamily="34" charset="0"/>
              <a:buChar char="•"/>
            </a:pPr>
            <a:r>
              <a:rPr lang="en-US" sz="1200" dirty="0">
                <a:latin typeface="Georgia" panose="02040502050405020303" pitchFamily="18" charset="0"/>
                <a:cs typeface="Times New Roman" panose="02020603050405020304" pitchFamily="18" charset="0"/>
              </a:rPr>
              <a:t>State Senator Dan Laughlin (R-Erie County) introduced legislation to make Pennsylvania conform with Federal Opportunity Zone legislation.  </a:t>
            </a:r>
          </a:p>
          <a:p>
            <a:pPr marL="214313" indent="-214313" algn="just">
              <a:buFont typeface="Arial" panose="020B0604020202020204" pitchFamily="34" charset="0"/>
              <a:buChar char="•"/>
            </a:pPr>
            <a:endParaRPr lang="en-US" sz="1200" dirty="0">
              <a:latin typeface="Georgia" panose="02040502050405020303" pitchFamily="18" charset="0"/>
              <a:cs typeface="Times New Roman" panose="02020603050405020304" pitchFamily="18" charset="0"/>
            </a:endParaRPr>
          </a:p>
          <a:p>
            <a:pPr marL="214313" indent="-214313" algn="just">
              <a:buFont typeface="Arial" panose="020B0604020202020204" pitchFamily="34" charset="0"/>
              <a:buChar char="•"/>
            </a:pPr>
            <a:r>
              <a:rPr lang="en-US" sz="1200" dirty="0">
                <a:latin typeface="Georgia" panose="02040502050405020303" pitchFamily="18" charset="0"/>
                <a:cs typeface="Times New Roman" panose="02020603050405020304" pitchFamily="18" charset="0"/>
              </a:rPr>
              <a:t>City of Erie Investment Prospectus Version 2.0 focused on the potential federal grants that apply in Erie’s Opportunity Zones.</a:t>
            </a:r>
          </a:p>
        </p:txBody>
      </p:sp>
      <p:pic>
        <p:nvPicPr>
          <p:cNvPr id="16" name="Picture 2">
            <a:extLst>
              <a:ext uri="{FF2B5EF4-FFF2-40B4-BE49-F238E27FC236}">
                <a16:creationId xmlns:a16="http://schemas.microsoft.com/office/drawing/2014/main" id="{DDBF8E8C-5C05-2345-ADD4-5E38A42DD0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6194" y="1387009"/>
            <a:ext cx="2845806" cy="17724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F9AAF7D2-035D-324F-8C20-65A5661A5E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9252" y="1416587"/>
            <a:ext cx="1713265" cy="1713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25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29013" y="4536824"/>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20413" y="21336"/>
            <a:ext cx="8531700" cy="1066800"/>
          </a:xfrm>
          <a:prstGeom prst="rect">
            <a:avLst/>
          </a:prstGeom>
          <a:noFill/>
          <a:ln>
            <a:noFill/>
          </a:ln>
        </p:spPr>
        <p:txBody>
          <a:bodyPr spcFirstLastPara="1" wrap="square" lIns="91425" tIns="45700" rIns="91425" bIns="45700" anchor="ctr" anchorCtr="0">
            <a:noAutofit/>
          </a:bodyPr>
          <a:lstStyle/>
          <a:p>
            <a:pPr lvl="0">
              <a:buClr>
                <a:schemeClr val="dk1"/>
              </a:buClr>
              <a:buSzPts val="2800"/>
            </a:pPr>
            <a:r>
              <a:rPr lang="en-US" sz="2400" b="1" u="none" strike="noStrike" cap="none" dirty="0">
                <a:solidFill>
                  <a:srgbClr val="000000"/>
                </a:solidFill>
                <a:latin typeface="Georgia" panose="02040502050405020303" pitchFamily="18" charset="0"/>
                <a:sym typeface="Arial"/>
              </a:rPr>
              <a:t>Phase 1 Investment Vehicle: “Shocking the Market” </a:t>
            </a:r>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pic>
        <p:nvPicPr>
          <p:cNvPr id="10" name="Picture 9">
            <a:extLst>
              <a:ext uri="{FF2B5EF4-FFF2-40B4-BE49-F238E27FC236}">
                <a16:creationId xmlns:a16="http://schemas.microsoft.com/office/drawing/2014/main" id="{0F75F020-1CC6-604F-8C96-48ADD26F6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210" y="5362277"/>
            <a:ext cx="962637" cy="1389843"/>
          </a:xfrm>
          <a:prstGeom prst="rect">
            <a:avLst/>
          </a:prstGeom>
        </p:spPr>
      </p:pic>
      <p:sp>
        <p:nvSpPr>
          <p:cNvPr id="11" name="TextBox 10">
            <a:extLst>
              <a:ext uri="{FF2B5EF4-FFF2-40B4-BE49-F238E27FC236}">
                <a16:creationId xmlns:a16="http://schemas.microsoft.com/office/drawing/2014/main" id="{ED907A2A-BAF9-804F-9CC2-A1E4F3FBCAC7}"/>
              </a:ext>
            </a:extLst>
          </p:cNvPr>
          <p:cNvSpPr txBox="1"/>
          <p:nvPr/>
        </p:nvSpPr>
        <p:spPr>
          <a:xfrm>
            <a:off x="658472" y="1997839"/>
            <a:ext cx="3718233" cy="2862322"/>
          </a:xfrm>
          <a:prstGeom prst="rect">
            <a:avLst/>
          </a:prstGeom>
          <a:noFill/>
        </p:spPr>
        <p:txBody>
          <a:bodyPr wrap="square" rtlCol="0">
            <a:spAutoFit/>
          </a:bodyPr>
          <a:lstStyle/>
          <a:p>
            <a:r>
              <a:rPr lang="en-US" sz="1200" b="1" dirty="0">
                <a:latin typeface="Georgia" panose="02040502050405020303" pitchFamily="18" charset="0"/>
                <a:cs typeface="Times New Roman" panose="02020603050405020304" pitchFamily="18" charset="0"/>
              </a:rPr>
              <a:t>Erie Downtown Equity Fund (patient capital)</a:t>
            </a:r>
          </a:p>
          <a:p>
            <a:r>
              <a:rPr lang="en-US" sz="1200" dirty="0">
                <a:latin typeface="Georgia" panose="02040502050405020303" pitchFamily="18" charset="0"/>
                <a:cs typeface="Times New Roman" panose="02020603050405020304" pitchFamily="18" charset="0"/>
              </a:rPr>
              <a:t>$27.5 million</a:t>
            </a:r>
          </a:p>
          <a:p>
            <a:endParaRPr lang="en-US" sz="1200" dirty="0">
              <a:latin typeface="Georgia" panose="02040502050405020303" pitchFamily="18" charset="0"/>
              <a:cs typeface="Times New Roman" panose="02020603050405020304" pitchFamily="18" charset="0"/>
            </a:endParaRPr>
          </a:p>
          <a:p>
            <a:r>
              <a:rPr lang="en-US" sz="1200" b="1" dirty="0">
                <a:latin typeface="Georgia" panose="02040502050405020303" pitchFamily="18" charset="0"/>
                <a:cs typeface="Times New Roman" panose="02020603050405020304" pitchFamily="18" charset="0"/>
              </a:rPr>
              <a:t>Local Opportunity Zone Fund</a:t>
            </a:r>
          </a:p>
          <a:p>
            <a:r>
              <a:rPr lang="en-US" sz="1200" dirty="0">
                <a:latin typeface="Georgia" panose="02040502050405020303" pitchFamily="18" charset="0"/>
                <a:cs typeface="Times New Roman" panose="02020603050405020304" pitchFamily="18" charset="0"/>
              </a:rPr>
              <a:t>$25 - $30 million</a:t>
            </a:r>
          </a:p>
          <a:p>
            <a:endParaRPr lang="en-US" sz="1200" dirty="0">
              <a:latin typeface="Georgia" panose="02040502050405020303" pitchFamily="18" charset="0"/>
              <a:cs typeface="Times New Roman" panose="02020603050405020304" pitchFamily="18" charset="0"/>
            </a:endParaRPr>
          </a:p>
          <a:p>
            <a:r>
              <a:rPr lang="en-US" sz="1200" b="1" dirty="0">
                <a:latin typeface="Georgia" panose="02040502050405020303" pitchFamily="18" charset="0"/>
                <a:cs typeface="Times New Roman" panose="02020603050405020304" pitchFamily="18" charset="0"/>
              </a:rPr>
              <a:t>National Opportunity Zone Fund</a:t>
            </a:r>
          </a:p>
          <a:p>
            <a:r>
              <a:rPr lang="en-US" sz="1200" dirty="0">
                <a:latin typeface="Georgia" panose="02040502050405020303" pitchFamily="18" charset="0"/>
                <a:cs typeface="Times New Roman" panose="02020603050405020304" pitchFamily="18" charset="0"/>
              </a:rPr>
              <a:t>$25 - $30 million</a:t>
            </a:r>
          </a:p>
          <a:p>
            <a:endParaRPr lang="en-US" sz="1200" dirty="0">
              <a:latin typeface="Georgia" panose="02040502050405020303" pitchFamily="18" charset="0"/>
              <a:cs typeface="Times New Roman" panose="02020603050405020304" pitchFamily="18" charset="0"/>
            </a:endParaRPr>
          </a:p>
          <a:p>
            <a:r>
              <a:rPr lang="en-US" sz="1200" b="1" dirty="0">
                <a:latin typeface="Georgia" panose="02040502050405020303" pitchFamily="18" charset="0"/>
                <a:cs typeface="Times New Roman" panose="02020603050405020304" pitchFamily="18" charset="0"/>
              </a:rPr>
              <a:t>National Short Term Debt Financing</a:t>
            </a:r>
          </a:p>
          <a:p>
            <a:r>
              <a:rPr lang="en-US" sz="1200" dirty="0">
                <a:latin typeface="Georgia" panose="02040502050405020303" pitchFamily="18" charset="0"/>
                <a:cs typeface="Times New Roman" panose="02020603050405020304" pitchFamily="18" charset="0"/>
              </a:rPr>
              <a:t>$50 - $60 million</a:t>
            </a:r>
          </a:p>
          <a:p>
            <a:endParaRPr lang="en-US" sz="1200" dirty="0">
              <a:latin typeface="Georgia" panose="02040502050405020303" pitchFamily="18" charset="0"/>
              <a:cs typeface="Times New Roman" panose="02020603050405020304" pitchFamily="18" charset="0"/>
            </a:endParaRPr>
          </a:p>
          <a:p>
            <a:r>
              <a:rPr lang="en-US" sz="1200" b="1" dirty="0">
                <a:latin typeface="Georgia" panose="02040502050405020303" pitchFamily="18" charset="0"/>
                <a:cs typeface="Times New Roman" panose="02020603050405020304" pitchFamily="18" charset="0"/>
              </a:rPr>
              <a:t>Total</a:t>
            </a:r>
          </a:p>
          <a:p>
            <a:r>
              <a:rPr lang="en-US" sz="1200" dirty="0">
                <a:latin typeface="Georgia" panose="02040502050405020303" pitchFamily="18" charset="0"/>
                <a:cs typeface="Times New Roman" panose="02020603050405020304" pitchFamily="18" charset="0"/>
              </a:rPr>
              <a:t>$127.5 - $147.5 million</a:t>
            </a:r>
          </a:p>
          <a:p>
            <a:endParaRPr lang="en-US" sz="1200" dirty="0"/>
          </a:p>
        </p:txBody>
      </p:sp>
      <p:graphicFrame>
        <p:nvGraphicFramePr>
          <p:cNvPr id="12" name="Chart 11">
            <a:extLst>
              <a:ext uri="{FF2B5EF4-FFF2-40B4-BE49-F238E27FC236}">
                <a16:creationId xmlns:a16="http://schemas.microsoft.com/office/drawing/2014/main" id="{B589F94D-6C0F-1E41-8C1D-7B795BD85FE2}"/>
              </a:ext>
            </a:extLst>
          </p:cNvPr>
          <p:cNvGraphicFramePr/>
          <p:nvPr>
            <p:extLst>
              <p:ext uri="{D42A27DB-BD31-4B8C-83A1-F6EECF244321}">
                <p14:modId xmlns:p14="http://schemas.microsoft.com/office/powerpoint/2010/main" val="2153938823"/>
              </p:ext>
            </p:extLst>
          </p:nvPr>
        </p:nvGraphicFramePr>
        <p:xfrm>
          <a:off x="4267662" y="1826707"/>
          <a:ext cx="4217866" cy="347344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91064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29013" y="4536824"/>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20413" y="21336"/>
            <a:ext cx="8531700" cy="1066800"/>
          </a:xfrm>
          <a:prstGeom prst="rect">
            <a:avLst/>
          </a:prstGeom>
          <a:noFill/>
          <a:ln>
            <a:noFill/>
          </a:ln>
        </p:spPr>
        <p:txBody>
          <a:bodyPr spcFirstLastPara="1" wrap="square" lIns="91425" tIns="45700" rIns="91425" bIns="45700" anchor="ctr" anchorCtr="0">
            <a:noAutofit/>
          </a:bodyPr>
          <a:lstStyle/>
          <a:p>
            <a:pPr lvl="0">
              <a:buClr>
                <a:schemeClr val="dk1"/>
              </a:buClr>
              <a:buSzPts val="2800"/>
            </a:pPr>
            <a:r>
              <a:rPr lang="en-US" sz="2400" b="1" u="none" strike="noStrike" cap="none" dirty="0">
                <a:solidFill>
                  <a:srgbClr val="000000"/>
                </a:solidFill>
                <a:latin typeface="Georgia" panose="02040502050405020303" pitchFamily="18" charset="0"/>
                <a:sym typeface="Arial"/>
              </a:rPr>
              <a:t>EDDC Phase 1, Project 1</a:t>
            </a:r>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pic>
        <p:nvPicPr>
          <p:cNvPr id="10" name="Picture 9">
            <a:extLst>
              <a:ext uri="{FF2B5EF4-FFF2-40B4-BE49-F238E27FC236}">
                <a16:creationId xmlns:a16="http://schemas.microsoft.com/office/drawing/2014/main" id="{0F75F020-1CC6-604F-8C96-48ADD26F6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210" y="5362277"/>
            <a:ext cx="962637" cy="1389843"/>
          </a:xfrm>
          <a:prstGeom prst="rect">
            <a:avLst/>
          </a:prstGeom>
        </p:spPr>
      </p:pic>
      <p:pic>
        <p:nvPicPr>
          <p:cNvPr id="13" name="Picture 12">
            <a:extLst>
              <a:ext uri="{FF2B5EF4-FFF2-40B4-BE49-F238E27FC236}">
                <a16:creationId xmlns:a16="http://schemas.microsoft.com/office/drawing/2014/main" id="{E9C4B06A-D3E1-7F46-B7A3-C3828C502132}"/>
              </a:ext>
            </a:extLst>
          </p:cNvPr>
          <p:cNvPicPr>
            <a:picLocks noChangeAspect="1"/>
          </p:cNvPicPr>
          <p:nvPr/>
        </p:nvPicPr>
        <p:blipFill rotWithShape="1">
          <a:blip r:embed="rId5"/>
          <a:srcRect b="8907"/>
          <a:stretch/>
        </p:blipFill>
        <p:spPr>
          <a:xfrm>
            <a:off x="1518346" y="1891928"/>
            <a:ext cx="6285287" cy="3535475"/>
          </a:xfrm>
          <a:prstGeom prst="rect">
            <a:avLst/>
          </a:prstGeom>
        </p:spPr>
      </p:pic>
      <p:sp>
        <p:nvSpPr>
          <p:cNvPr id="2" name="Rectangle 1">
            <a:extLst>
              <a:ext uri="{FF2B5EF4-FFF2-40B4-BE49-F238E27FC236}">
                <a16:creationId xmlns:a16="http://schemas.microsoft.com/office/drawing/2014/main" id="{430BDDB9-3412-D146-A041-DA9C18ECCEE0}"/>
              </a:ext>
            </a:extLst>
          </p:cNvPr>
          <p:cNvSpPr/>
          <p:nvPr/>
        </p:nvSpPr>
        <p:spPr>
          <a:xfrm>
            <a:off x="429012" y="1254255"/>
            <a:ext cx="6190064" cy="400110"/>
          </a:xfrm>
          <a:prstGeom prst="rect">
            <a:avLst/>
          </a:prstGeom>
        </p:spPr>
        <p:txBody>
          <a:bodyPr wrap="square">
            <a:spAutoFit/>
          </a:bodyPr>
          <a:lstStyle/>
          <a:p>
            <a:r>
              <a:rPr lang="en-US" sz="2000" b="1" dirty="0">
                <a:latin typeface="Georgia" panose="02040502050405020303" pitchFamily="18" charset="0"/>
              </a:rPr>
              <a:t>North Park Row Culinary Arts District</a:t>
            </a:r>
            <a:endParaRPr lang="en-US" sz="2000" dirty="0"/>
          </a:p>
        </p:txBody>
      </p:sp>
    </p:spTree>
    <p:extLst>
      <p:ext uri="{BB962C8B-B14F-4D97-AF65-F5344CB8AC3E}">
        <p14:creationId xmlns:p14="http://schemas.microsoft.com/office/powerpoint/2010/main" val="2392788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29013" y="4536824"/>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20413" y="21336"/>
            <a:ext cx="8531700" cy="1066800"/>
          </a:xfrm>
          <a:prstGeom prst="rect">
            <a:avLst/>
          </a:prstGeom>
          <a:noFill/>
          <a:ln>
            <a:noFill/>
          </a:ln>
        </p:spPr>
        <p:txBody>
          <a:bodyPr spcFirstLastPara="1" wrap="square" lIns="91425" tIns="45700" rIns="91425" bIns="45700" anchor="ctr" anchorCtr="0">
            <a:noAutofit/>
          </a:bodyPr>
          <a:lstStyle/>
          <a:p>
            <a:pPr lvl="0">
              <a:buClr>
                <a:schemeClr val="dk1"/>
              </a:buClr>
              <a:buSzPts val="2800"/>
            </a:pPr>
            <a:r>
              <a:rPr lang="en-US" sz="2400" b="1" u="none" strike="noStrike" cap="none" dirty="0">
                <a:solidFill>
                  <a:srgbClr val="000000"/>
                </a:solidFill>
                <a:latin typeface="Georgia" panose="02040502050405020303" pitchFamily="18" charset="0"/>
                <a:sym typeface="Arial"/>
              </a:rPr>
              <a:t>EDDC Phase 1, Project 1</a:t>
            </a:r>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pic>
        <p:nvPicPr>
          <p:cNvPr id="10" name="Picture 9">
            <a:extLst>
              <a:ext uri="{FF2B5EF4-FFF2-40B4-BE49-F238E27FC236}">
                <a16:creationId xmlns:a16="http://schemas.microsoft.com/office/drawing/2014/main" id="{0F75F020-1CC6-604F-8C96-48ADD26F6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210" y="5362277"/>
            <a:ext cx="962637" cy="1389843"/>
          </a:xfrm>
          <a:prstGeom prst="rect">
            <a:avLst/>
          </a:prstGeom>
        </p:spPr>
      </p:pic>
      <p:sp>
        <p:nvSpPr>
          <p:cNvPr id="2" name="Rectangle 1">
            <a:extLst>
              <a:ext uri="{FF2B5EF4-FFF2-40B4-BE49-F238E27FC236}">
                <a16:creationId xmlns:a16="http://schemas.microsoft.com/office/drawing/2014/main" id="{430BDDB9-3412-D146-A041-DA9C18ECCEE0}"/>
              </a:ext>
            </a:extLst>
          </p:cNvPr>
          <p:cNvSpPr/>
          <p:nvPr/>
        </p:nvSpPr>
        <p:spPr>
          <a:xfrm>
            <a:off x="429012" y="1254255"/>
            <a:ext cx="6190064" cy="400110"/>
          </a:xfrm>
          <a:prstGeom prst="rect">
            <a:avLst/>
          </a:prstGeom>
        </p:spPr>
        <p:txBody>
          <a:bodyPr wrap="square">
            <a:spAutoFit/>
          </a:bodyPr>
          <a:lstStyle/>
          <a:p>
            <a:r>
              <a:rPr lang="en-US" sz="2000" b="1" dirty="0">
                <a:latin typeface="Georgia" panose="02040502050405020303" pitchFamily="18" charset="0"/>
              </a:rPr>
              <a:t>North Park Row Culinary Arts District</a:t>
            </a:r>
            <a:endParaRPr lang="en-US" sz="2000" dirty="0"/>
          </a:p>
        </p:txBody>
      </p:sp>
      <p:pic>
        <p:nvPicPr>
          <p:cNvPr id="11" name="Picture 10" descr="A group of people in front of a building&#10;&#10;Description automatically generated">
            <a:extLst>
              <a:ext uri="{FF2B5EF4-FFF2-40B4-BE49-F238E27FC236}">
                <a16:creationId xmlns:a16="http://schemas.microsoft.com/office/drawing/2014/main" id="{DFE323CE-B7D1-B44F-9A9D-FE106272BA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2229" y="2000894"/>
            <a:ext cx="6342114" cy="3124548"/>
          </a:xfrm>
          <a:prstGeom prst="rect">
            <a:avLst/>
          </a:prstGeom>
        </p:spPr>
      </p:pic>
    </p:spTree>
    <p:extLst>
      <p:ext uri="{BB962C8B-B14F-4D97-AF65-F5344CB8AC3E}">
        <p14:creationId xmlns:p14="http://schemas.microsoft.com/office/powerpoint/2010/main" val="3727266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19"/>
          <p:cNvPicPr preferRelativeResize="0"/>
          <p:nvPr/>
        </p:nvPicPr>
        <p:blipFill rotWithShape="1">
          <a:blip r:embed="rId3">
            <a:alphaModFix/>
          </a:blip>
          <a:srcRect/>
          <a:stretch/>
        </p:blipFill>
        <p:spPr>
          <a:xfrm>
            <a:off x="177151" y="6325705"/>
            <a:ext cx="1232657" cy="426413"/>
          </a:xfrm>
          <a:prstGeom prst="rect">
            <a:avLst/>
          </a:prstGeom>
          <a:noFill/>
          <a:ln>
            <a:noFill/>
          </a:ln>
        </p:spPr>
      </p:pic>
      <p:sp>
        <p:nvSpPr>
          <p:cNvPr id="143" name="Google Shape;143;p19"/>
          <p:cNvSpPr txBox="1"/>
          <p:nvPr/>
        </p:nvSpPr>
        <p:spPr>
          <a:xfrm>
            <a:off x="278863" y="1088100"/>
            <a:ext cx="8620500" cy="5486889"/>
          </a:xfrm>
          <a:prstGeom prst="rect">
            <a:avLst/>
          </a:prstGeom>
          <a:noFill/>
          <a:ln>
            <a:noFill/>
          </a:ln>
        </p:spPr>
        <p:txBody>
          <a:bodyPr spcFirstLastPara="1" wrap="square" lIns="91425" tIns="45700" rIns="91425" bIns="45700" anchor="t" anchorCtr="0">
            <a:noAutofit/>
          </a:bodyPr>
          <a:lstStyle/>
          <a:p>
            <a:pPr marL="127000" lvl="0">
              <a:lnSpc>
                <a:spcPct val="150000"/>
              </a:lnSpc>
              <a:spcBef>
                <a:spcPts val="1200"/>
              </a:spcBef>
              <a:buClr>
                <a:srgbClr val="222222"/>
              </a:buClr>
              <a:buSzPts val="1600"/>
            </a:pPr>
            <a:r>
              <a:rPr lang="en-US" dirty="0">
                <a:solidFill>
                  <a:srgbClr val="222222"/>
                </a:solidFill>
                <a:highlight>
                  <a:srgbClr val="FFFFFF"/>
                </a:highlight>
                <a:latin typeface="Georgia" panose="02040502050405020303" pitchFamily="18" charset="0"/>
                <a:ea typeface="Georgia"/>
                <a:cs typeface="Georgia"/>
                <a:sym typeface="Georgia"/>
              </a:rPr>
              <a:t>Resources on Our Website:</a:t>
            </a:r>
          </a:p>
          <a:p>
            <a:pPr marL="412750" lvl="0" indent="-285750">
              <a:lnSpc>
                <a:spcPct val="150000"/>
              </a:lnSpc>
              <a:spcBef>
                <a:spcPts val="1200"/>
              </a:spcBef>
              <a:buClr>
                <a:srgbClr val="222222"/>
              </a:buClr>
              <a:buSzPts val="1600"/>
              <a:buFont typeface="Arial" panose="020B0604020202020204" pitchFamily="34" charset="0"/>
              <a:buChar char="•"/>
            </a:pPr>
            <a:r>
              <a:rPr lang="en-US" dirty="0">
                <a:solidFill>
                  <a:srgbClr val="222222"/>
                </a:solidFill>
                <a:highlight>
                  <a:srgbClr val="FFFFFF"/>
                </a:highlight>
                <a:latin typeface="Georgia" panose="02040502050405020303" pitchFamily="18" charset="0"/>
                <a:ea typeface="Georgia"/>
                <a:cs typeface="Georgia"/>
                <a:sym typeface="Georgia"/>
                <a:hlinkClick r:id="rId4"/>
              </a:rPr>
              <a:t>Opportunity Zones Facts and Figures</a:t>
            </a:r>
            <a:endParaRPr lang="en-US" dirty="0">
              <a:solidFill>
                <a:srgbClr val="222222"/>
              </a:solidFill>
              <a:highlight>
                <a:srgbClr val="FFFFFF"/>
              </a:highlight>
              <a:latin typeface="Georgia" panose="02040502050405020303" pitchFamily="18" charset="0"/>
              <a:ea typeface="Georgia"/>
              <a:cs typeface="Georgia"/>
              <a:sym typeface="Georgia"/>
            </a:endParaRPr>
          </a:p>
          <a:p>
            <a:pPr marL="412750" lvl="0" indent="-285750">
              <a:lnSpc>
                <a:spcPct val="150000"/>
              </a:lnSpc>
              <a:spcBef>
                <a:spcPts val="1200"/>
              </a:spcBef>
              <a:buClr>
                <a:srgbClr val="222222"/>
              </a:buClr>
              <a:buSzPts val="1600"/>
              <a:buFont typeface="Arial" panose="020B0604020202020204" pitchFamily="34" charset="0"/>
              <a:buChar char="•"/>
            </a:pPr>
            <a:r>
              <a:rPr lang="en-US" dirty="0">
                <a:solidFill>
                  <a:srgbClr val="222222"/>
                </a:solidFill>
                <a:highlight>
                  <a:srgbClr val="FFFFFF"/>
                </a:highlight>
                <a:latin typeface="Georgia" panose="02040502050405020303" pitchFamily="18" charset="0"/>
                <a:ea typeface="Georgia"/>
                <a:cs typeface="Georgia"/>
                <a:sym typeface="Georgia"/>
              </a:rPr>
              <a:t>Coverage from Erie Homecoming 2019</a:t>
            </a:r>
          </a:p>
          <a:p>
            <a:pPr marL="412750" lvl="1" indent="-285750">
              <a:lnSpc>
                <a:spcPct val="150000"/>
              </a:lnSpc>
              <a:spcBef>
                <a:spcPts val="1200"/>
              </a:spcBef>
              <a:buClr>
                <a:srgbClr val="222222"/>
              </a:buClr>
              <a:buSzPts val="1600"/>
              <a:buFont typeface="Arial" panose="020B0604020202020204" pitchFamily="34" charset="0"/>
              <a:buChar char="•"/>
            </a:pPr>
            <a:r>
              <a:rPr lang="en-US" dirty="0">
                <a:solidFill>
                  <a:srgbClr val="222222"/>
                </a:solidFill>
                <a:highlight>
                  <a:srgbClr val="FFFFFF"/>
                </a:highlight>
                <a:latin typeface="Georgia" panose="02040502050405020303" pitchFamily="18" charset="0"/>
                <a:ea typeface="Georgia"/>
                <a:cs typeface="Georgia"/>
                <a:sym typeface="Georgia"/>
                <a:hlinkClick r:id="rId5"/>
              </a:rPr>
              <a:t>EIG Applauds $60 million in New Opportunity Zone Investments</a:t>
            </a:r>
            <a:r>
              <a:rPr lang="en-US" dirty="0">
                <a:solidFill>
                  <a:srgbClr val="222222"/>
                </a:solidFill>
                <a:highlight>
                  <a:srgbClr val="FFFFFF"/>
                </a:highlight>
                <a:latin typeface="Georgia" panose="02040502050405020303" pitchFamily="18" charset="0"/>
                <a:ea typeface="Georgia"/>
                <a:cs typeface="Georgia"/>
                <a:sym typeface="Georgia"/>
              </a:rPr>
              <a:t> </a:t>
            </a:r>
          </a:p>
          <a:p>
            <a:pPr marL="412750" lvl="0" indent="-285750">
              <a:lnSpc>
                <a:spcPct val="150000"/>
              </a:lnSpc>
              <a:spcBef>
                <a:spcPts val="1200"/>
              </a:spcBef>
              <a:buClr>
                <a:srgbClr val="222222"/>
              </a:buClr>
              <a:buSzPts val="1600"/>
              <a:buFont typeface="Arial" panose="020B0604020202020204" pitchFamily="34" charset="0"/>
              <a:buChar char="•"/>
            </a:pPr>
            <a:r>
              <a:rPr lang="en-US" dirty="0">
                <a:solidFill>
                  <a:srgbClr val="222222"/>
                </a:solidFill>
                <a:highlight>
                  <a:srgbClr val="FFFFFF"/>
                </a:highlight>
                <a:latin typeface="Georgia" panose="02040502050405020303" pitchFamily="18" charset="0"/>
                <a:ea typeface="Georgia"/>
                <a:cs typeface="Georgia"/>
                <a:sym typeface="Georgia"/>
                <a:hlinkClick r:id="rId6"/>
              </a:rPr>
              <a:t>Erie’s Time is Now: Erie Homecoming features Early Marks of Success in Opportunity Zones</a:t>
            </a:r>
            <a:endParaRPr lang="en-US" dirty="0">
              <a:solidFill>
                <a:srgbClr val="222222"/>
              </a:solidFill>
              <a:highlight>
                <a:srgbClr val="FFFFFF"/>
              </a:highlight>
              <a:latin typeface="Georgia" panose="02040502050405020303" pitchFamily="18" charset="0"/>
              <a:ea typeface="Georgia"/>
              <a:cs typeface="Georgia"/>
              <a:sym typeface="Georgia"/>
            </a:endParaRPr>
          </a:p>
          <a:p>
            <a:pPr marL="127000" lvl="0">
              <a:spcBef>
                <a:spcPts val="1200"/>
              </a:spcBef>
              <a:buClr>
                <a:srgbClr val="222222"/>
              </a:buClr>
              <a:buSzPts val="1600"/>
            </a:pPr>
            <a:endParaRPr lang="en-US" dirty="0">
              <a:solidFill>
                <a:srgbClr val="222222"/>
              </a:solidFill>
              <a:highlight>
                <a:srgbClr val="FFFFFF"/>
              </a:highlight>
              <a:latin typeface="Georgia" panose="02040502050405020303" pitchFamily="18" charset="0"/>
              <a:ea typeface="Georgia"/>
              <a:cs typeface="Georgia"/>
              <a:sym typeface="Georgia"/>
            </a:endParaRPr>
          </a:p>
          <a:p>
            <a:pPr marL="127000" lvl="0">
              <a:spcBef>
                <a:spcPts val="1200"/>
              </a:spcBef>
              <a:buClr>
                <a:srgbClr val="222222"/>
              </a:buClr>
              <a:buSzPts val="1600"/>
            </a:pPr>
            <a:r>
              <a:rPr lang="en-US" dirty="0">
                <a:solidFill>
                  <a:srgbClr val="222222"/>
                </a:solidFill>
                <a:highlight>
                  <a:srgbClr val="FFFFFF"/>
                </a:highlight>
                <a:latin typeface="Georgia" panose="02040502050405020303" pitchFamily="18" charset="0"/>
                <a:ea typeface="Georgia"/>
                <a:cs typeface="Georgia"/>
                <a:sym typeface="Georgia"/>
              </a:rPr>
              <a:t>In Case You Missed It</a:t>
            </a:r>
          </a:p>
          <a:p>
            <a:pPr marL="412750" lvl="0" indent="-285750">
              <a:lnSpc>
                <a:spcPct val="150000"/>
              </a:lnSpc>
              <a:spcBef>
                <a:spcPts val="1200"/>
              </a:spcBef>
              <a:buClr>
                <a:srgbClr val="222222"/>
              </a:buClr>
              <a:buSzPts val="1600"/>
              <a:buFont typeface="Arial" panose="020B0604020202020204" pitchFamily="34" charset="0"/>
              <a:buChar char="•"/>
            </a:pPr>
            <a:r>
              <a:rPr lang="en-US" dirty="0">
                <a:highlight>
                  <a:srgbClr val="FFFFFF"/>
                </a:highlight>
                <a:latin typeface="Georgia" panose="02040502050405020303" pitchFamily="18" charset="0"/>
                <a:ea typeface="Georgia"/>
                <a:cs typeface="Georgia"/>
                <a:sym typeface="Georgia"/>
              </a:rPr>
              <a:t>From Managing Decline to Building the Future - Could a </a:t>
            </a:r>
            <a:r>
              <a:rPr lang="en-US" dirty="0">
                <a:highlight>
                  <a:srgbClr val="FFFFFF"/>
                </a:highlight>
                <a:latin typeface="Georgia" panose="02040502050405020303" pitchFamily="18" charset="0"/>
                <a:ea typeface="Georgia"/>
                <a:cs typeface="Georgia"/>
                <a:sym typeface="Georgia"/>
                <a:hlinkClick r:id="rId7"/>
              </a:rPr>
              <a:t>Heartland Visa </a:t>
            </a:r>
            <a:r>
              <a:rPr lang="en-US" dirty="0">
                <a:highlight>
                  <a:srgbClr val="FFFFFF"/>
                </a:highlight>
                <a:latin typeface="Georgia" panose="02040502050405020303" pitchFamily="18" charset="0"/>
                <a:ea typeface="Georgia"/>
                <a:cs typeface="Georgia"/>
                <a:sym typeface="Georgia"/>
              </a:rPr>
              <a:t>Help Struggling Regions?</a:t>
            </a:r>
            <a:r>
              <a:rPr lang="en-US" dirty="0">
                <a:solidFill>
                  <a:srgbClr val="222222"/>
                </a:solidFill>
                <a:highlight>
                  <a:srgbClr val="FFFFFF"/>
                </a:highlight>
                <a:latin typeface="Georgia" panose="02040502050405020303" pitchFamily="18" charset="0"/>
                <a:ea typeface="Georgia"/>
                <a:cs typeface="Georgia"/>
                <a:sym typeface="Georgia"/>
              </a:rPr>
              <a:t> </a:t>
            </a:r>
          </a:p>
          <a:p>
            <a:pPr marL="412750" lvl="0" indent="-285750">
              <a:lnSpc>
                <a:spcPct val="150000"/>
              </a:lnSpc>
              <a:spcBef>
                <a:spcPts val="1200"/>
              </a:spcBef>
              <a:buClr>
                <a:srgbClr val="222222"/>
              </a:buClr>
              <a:buSzPts val="1600"/>
              <a:buFont typeface="Arial" panose="020B0604020202020204" pitchFamily="34" charset="0"/>
              <a:buChar char="•"/>
            </a:pPr>
            <a:r>
              <a:rPr lang="en-US" dirty="0">
                <a:highlight>
                  <a:srgbClr val="FFFFFF"/>
                </a:highlight>
                <a:latin typeface="Georgia" panose="02040502050405020303" pitchFamily="18" charset="0"/>
                <a:ea typeface="Georgia"/>
                <a:cs typeface="Georgia"/>
                <a:sym typeface="Georgia"/>
              </a:rPr>
              <a:t>The Flipped Counties of 2016 Still Lagging Behind – </a:t>
            </a:r>
            <a:r>
              <a:rPr lang="en-US" dirty="0">
                <a:highlight>
                  <a:srgbClr val="FFFFFF"/>
                </a:highlight>
                <a:latin typeface="Georgia" panose="02040502050405020303" pitchFamily="18" charset="0"/>
                <a:ea typeface="Georgia"/>
                <a:cs typeface="Georgia"/>
                <a:sym typeface="Georgia"/>
                <a:hlinkClick r:id="rId8"/>
              </a:rPr>
              <a:t>download the report</a:t>
            </a:r>
            <a:endParaRPr lang="en-US" dirty="0">
              <a:solidFill>
                <a:srgbClr val="222222"/>
              </a:solidFill>
              <a:highlight>
                <a:srgbClr val="FFFFFF"/>
              </a:highlight>
              <a:latin typeface="Georgia" panose="02040502050405020303" pitchFamily="18" charset="0"/>
              <a:ea typeface="Georgia"/>
              <a:cs typeface="Georgia"/>
              <a:sym typeface="Georgia"/>
            </a:endParaRPr>
          </a:p>
          <a:p>
            <a:pPr marL="412750" lvl="0" indent="-285750">
              <a:lnSpc>
                <a:spcPct val="150000"/>
              </a:lnSpc>
              <a:spcBef>
                <a:spcPts val="1200"/>
              </a:spcBef>
              <a:buClr>
                <a:srgbClr val="222222"/>
              </a:buClr>
              <a:buSzPts val="1600"/>
              <a:buFont typeface="Arial" panose="020B0604020202020204" pitchFamily="34" charset="0"/>
              <a:buChar char="•"/>
            </a:pPr>
            <a:r>
              <a:rPr lang="en-US" dirty="0">
                <a:highlight>
                  <a:srgbClr val="FFFFFF"/>
                </a:highlight>
                <a:latin typeface="Georgia" panose="02040502050405020303" pitchFamily="18" charset="0"/>
                <a:ea typeface="Georgia"/>
                <a:cs typeface="Georgia"/>
                <a:sym typeface="Georgia"/>
              </a:rPr>
              <a:t>Manufacturing’s Real, But Patchwork, Rebound – </a:t>
            </a:r>
            <a:r>
              <a:rPr lang="en-US" dirty="0">
                <a:highlight>
                  <a:srgbClr val="FFFFFF"/>
                </a:highlight>
                <a:latin typeface="Georgia" panose="02040502050405020303" pitchFamily="18" charset="0"/>
                <a:ea typeface="Georgia"/>
                <a:cs typeface="Georgia"/>
                <a:sym typeface="Georgia"/>
                <a:hlinkClick r:id="rId9"/>
              </a:rPr>
              <a:t>download the report</a:t>
            </a:r>
            <a:endParaRPr lang="en-US" dirty="0">
              <a:highlight>
                <a:srgbClr val="FFFFFF"/>
              </a:highlight>
              <a:latin typeface="Georgia" panose="02040502050405020303" pitchFamily="18" charset="0"/>
              <a:ea typeface="Georgia"/>
              <a:cs typeface="Georgia"/>
              <a:sym typeface="Georgia"/>
            </a:endParaRPr>
          </a:p>
          <a:p>
            <a:pPr lvl="0" algn="l" rtl="0">
              <a:spcBef>
                <a:spcPts val="0"/>
              </a:spcBef>
              <a:spcAft>
                <a:spcPts val="0"/>
              </a:spcAft>
            </a:pPr>
            <a:r>
              <a:rPr lang="en-US" sz="1600" dirty="0">
                <a:latin typeface="Georgia" panose="02040502050405020303" pitchFamily="18" charset="0"/>
                <a:ea typeface="Georgia"/>
                <a:cs typeface="Georgia"/>
                <a:sym typeface="Georgia"/>
              </a:rPr>
              <a:t>		</a:t>
            </a:r>
          </a:p>
          <a:p>
            <a:pPr marL="0" lvl="0" indent="0" algn="l" rtl="0">
              <a:spcBef>
                <a:spcPts val="0"/>
              </a:spcBef>
              <a:spcAft>
                <a:spcPts val="0"/>
              </a:spcAft>
              <a:buNone/>
            </a:pPr>
            <a:endParaRPr lang="en-US" sz="1600" dirty="0">
              <a:latin typeface="Georgia"/>
              <a:ea typeface="Georgia"/>
              <a:cs typeface="Georgia"/>
              <a:sym typeface="Georgia"/>
            </a:endParaRPr>
          </a:p>
          <a:p>
            <a:endParaRPr lang="en-US" dirty="0"/>
          </a:p>
          <a:p>
            <a:pPr marL="0" lvl="0" indent="0" algn="l" rtl="0">
              <a:spcBef>
                <a:spcPts val="0"/>
              </a:spcBef>
              <a:spcAft>
                <a:spcPts val="0"/>
              </a:spcAft>
              <a:buNone/>
            </a:pPr>
            <a:endParaRPr lang="en-US" sz="1600" dirty="0">
              <a:latin typeface="Georgia"/>
              <a:ea typeface="Georgia"/>
              <a:cs typeface="Georgia"/>
              <a:sym typeface="Georgia"/>
            </a:endParaRPr>
          </a:p>
          <a:p>
            <a:pPr marL="0" lvl="0" indent="0" algn="l" rtl="0">
              <a:spcBef>
                <a:spcPts val="0"/>
              </a:spcBef>
              <a:spcAft>
                <a:spcPts val="0"/>
              </a:spcAft>
              <a:buNone/>
            </a:pPr>
            <a:endParaRPr lang="en-US" sz="1600" dirty="0">
              <a:latin typeface="Georgia"/>
              <a:ea typeface="Georgia"/>
              <a:cs typeface="Georgia"/>
              <a:sym typeface="Georgia"/>
            </a:endParaRPr>
          </a:p>
          <a:p>
            <a:pPr marL="0" lvl="0" indent="0" algn="l" rtl="0">
              <a:spcBef>
                <a:spcPts val="0"/>
              </a:spcBef>
              <a:spcAft>
                <a:spcPts val="0"/>
              </a:spcAft>
              <a:buNone/>
            </a:pPr>
            <a:endParaRPr lang="en-US" sz="1600" dirty="0">
              <a:latin typeface="Georgia"/>
              <a:ea typeface="Georgia"/>
              <a:cs typeface="Georgia"/>
              <a:sym typeface="Georgia"/>
            </a:endParaRPr>
          </a:p>
          <a:p>
            <a:pPr marL="0" lvl="0" indent="0" algn="l" rtl="0">
              <a:spcBef>
                <a:spcPts val="0"/>
              </a:spcBef>
              <a:spcAft>
                <a:spcPts val="0"/>
              </a:spcAft>
              <a:buNone/>
            </a:pPr>
            <a:endParaRPr lang="en-US" sz="1600" dirty="0">
              <a:latin typeface="Georgia"/>
              <a:ea typeface="Georgia"/>
              <a:cs typeface="Georgia"/>
              <a:sym typeface="Georgia"/>
            </a:endParaRPr>
          </a:p>
        </p:txBody>
      </p:sp>
      <p:cxnSp>
        <p:nvCxnSpPr>
          <p:cNvPr id="144" name="Google Shape;144;p19"/>
          <p:cNvCxnSpPr/>
          <p:nvPr/>
        </p:nvCxnSpPr>
        <p:spPr>
          <a:xfrm>
            <a:off x="320413" y="1088136"/>
            <a:ext cx="8537400" cy="0"/>
          </a:xfrm>
          <a:prstGeom prst="straightConnector1">
            <a:avLst/>
          </a:prstGeom>
          <a:noFill/>
          <a:ln w="25400" cap="flat" cmpd="sng">
            <a:solidFill>
              <a:srgbClr val="CB805C"/>
            </a:solidFill>
            <a:prstDash val="solid"/>
            <a:round/>
            <a:headEnd type="none" w="sm" len="sm"/>
            <a:tailEnd type="none" w="sm" len="sm"/>
          </a:ln>
        </p:spPr>
      </p:cxnSp>
      <p:sp>
        <p:nvSpPr>
          <p:cNvPr id="145" name="Google Shape;145;p19"/>
          <p:cNvSpPr txBox="1"/>
          <p:nvPr/>
        </p:nvSpPr>
        <p:spPr>
          <a:xfrm>
            <a:off x="320413" y="0"/>
            <a:ext cx="8537400" cy="1088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200" b="1" dirty="0">
                <a:latin typeface="Georgia"/>
                <a:ea typeface="Georgia"/>
                <a:cs typeface="Georgia"/>
                <a:sym typeface="Georgia"/>
              </a:rPr>
              <a:t>Updates from the Economic Innovation Group</a:t>
            </a:r>
            <a:endParaRPr sz="2200" b="1" i="0" u="none" strike="noStrike" cap="none" dirty="0">
              <a:latin typeface="Georgia"/>
              <a:ea typeface="Georgia"/>
              <a:cs typeface="Georgia"/>
              <a:sym typeface="Georgia"/>
            </a:endParaRPr>
          </a:p>
        </p:txBody>
      </p:sp>
      <p:sp>
        <p:nvSpPr>
          <p:cNvPr id="146" name="Google Shape;146;p19"/>
          <p:cNvSpPr txBox="1">
            <a:spLocks noGrp="1"/>
          </p:cNvSpPr>
          <p:nvPr>
            <p:ph type="ftr" idx="11"/>
          </p:nvPr>
        </p:nvSpPr>
        <p:spPr>
          <a:xfrm>
            <a:off x="3972784" y="6392439"/>
            <a:ext cx="1232657"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panose="02040502050405020303" pitchFamily="18" charset="0"/>
              </a:rPr>
              <a:t>August 2019</a:t>
            </a:r>
            <a:endParaRPr dirty="0">
              <a:latin typeface="Georgia" panose="02040502050405020303" pitchFamily="18" charset="0"/>
            </a:endParaRPr>
          </a:p>
        </p:txBody>
      </p:sp>
    </p:spTree>
    <p:extLst>
      <p:ext uri="{BB962C8B-B14F-4D97-AF65-F5344CB8AC3E}">
        <p14:creationId xmlns:p14="http://schemas.microsoft.com/office/powerpoint/2010/main" val="794322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29013" y="4536824"/>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20413" y="21336"/>
            <a:ext cx="8531700" cy="1066800"/>
          </a:xfrm>
          <a:prstGeom prst="rect">
            <a:avLst/>
          </a:prstGeom>
          <a:noFill/>
          <a:ln>
            <a:noFill/>
          </a:ln>
        </p:spPr>
        <p:txBody>
          <a:bodyPr spcFirstLastPara="1" wrap="square" lIns="91425" tIns="45700" rIns="91425" bIns="45700" anchor="ctr" anchorCtr="0">
            <a:noAutofit/>
          </a:bodyPr>
          <a:lstStyle/>
          <a:p>
            <a:pPr lvl="0">
              <a:buClr>
                <a:schemeClr val="dk1"/>
              </a:buClr>
              <a:buSzPts val="2800"/>
            </a:pPr>
            <a:r>
              <a:rPr lang="en-US" sz="2400" b="1" u="none" strike="noStrike" cap="none" dirty="0">
                <a:solidFill>
                  <a:srgbClr val="000000"/>
                </a:solidFill>
                <a:latin typeface="Georgia" panose="02040502050405020303" pitchFamily="18" charset="0"/>
                <a:sym typeface="Arial"/>
              </a:rPr>
              <a:t>EDDC Phase 1, Project 1</a:t>
            </a:r>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pic>
        <p:nvPicPr>
          <p:cNvPr id="10" name="Picture 9">
            <a:extLst>
              <a:ext uri="{FF2B5EF4-FFF2-40B4-BE49-F238E27FC236}">
                <a16:creationId xmlns:a16="http://schemas.microsoft.com/office/drawing/2014/main" id="{0F75F020-1CC6-604F-8C96-48ADD26F6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210" y="5362277"/>
            <a:ext cx="962637" cy="1389843"/>
          </a:xfrm>
          <a:prstGeom prst="rect">
            <a:avLst/>
          </a:prstGeom>
        </p:spPr>
      </p:pic>
      <p:sp>
        <p:nvSpPr>
          <p:cNvPr id="2" name="Rectangle 1">
            <a:extLst>
              <a:ext uri="{FF2B5EF4-FFF2-40B4-BE49-F238E27FC236}">
                <a16:creationId xmlns:a16="http://schemas.microsoft.com/office/drawing/2014/main" id="{430BDDB9-3412-D146-A041-DA9C18ECCEE0}"/>
              </a:ext>
            </a:extLst>
          </p:cNvPr>
          <p:cNvSpPr/>
          <p:nvPr/>
        </p:nvSpPr>
        <p:spPr>
          <a:xfrm>
            <a:off x="429012" y="1254255"/>
            <a:ext cx="6190064" cy="400110"/>
          </a:xfrm>
          <a:prstGeom prst="rect">
            <a:avLst/>
          </a:prstGeom>
        </p:spPr>
        <p:txBody>
          <a:bodyPr wrap="square">
            <a:spAutoFit/>
          </a:bodyPr>
          <a:lstStyle/>
          <a:p>
            <a:r>
              <a:rPr lang="en-US" sz="2000" b="1" dirty="0">
                <a:latin typeface="Georgia" panose="02040502050405020303" pitchFamily="18" charset="0"/>
              </a:rPr>
              <a:t>North Park Row Culinary Arts District</a:t>
            </a:r>
            <a:endParaRPr lang="en-US" sz="2000" dirty="0"/>
          </a:p>
        </p:txBody>
      </p:sp>
      <p:pic>
        <p:nvPicPr>
          <p:cNvPr id="12" name="Picture 11">
            <a:extLst>
              <a:ext uri="{FF2B5EF4-FFF2-40B4-BE49-F238E27FC236}">
                <a16:creationId xmlns:a16="http://schemas.microsoft.com/office/drawing/2014/main" id="{BF2E4D31-9BE3-3946-8611-9C3885E81AD1}"/>
              </a:ext>
            </a:extLst>
          </p:cNvPr>
          <p:cNvPicPr>
            <a:picLocks noChangeAspect="1"/>
          </p:cNvPicPr>
          <p:nvPr/>
        </p:nvPicPr>
        <p:blipFill rotWithShape="1">
          <a:blip r:embed="rId5"/>
          <a:srcRect t="1524" r="1258" b="2415"/>
          <a:stretch/>
        </p:blipFill>
        <p:spPr>
          <a:xfrm>
            <a:off x="1168774" y="1752517"/>
            <a:ext cx="6641972" cy="4206827"/>
          </a:xfrm>
          <a:prstGeom prst="rect">
            <a:avLst/>
          </a:prstGeom>
        </p:spPr>
      </p:pic>
    </p:spTree>
    <p:extLst>
      <p:ext uri="{BB962C8B-B14F-4D97-AF65-F5344CB8AC3E}">
        <p14:creationId xmlns:p14="http://schemas.microsoft.com/office/powerpoint/2010/main" val="2530903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29013" y="4536824"/>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42370" y="141976"/>
            <a:ext cx="8531700" cy="1066800"/>
          </a:xfrm>
          <a:prstGeom prst="rect">
            <a:avLst/>
          </a:prstGeom>
          <a:noFill/>
          <a:ln>
            <a:noFill/>
          </a:ln>
        </p:spPr>
        <p:txBody>
          <a:bodyPr spcFirstLastPara="1" wrap="square" lIns="91425" tIns="45700" rIns="91425" bIns="45700" anchor="ctr" anchorCtr="0">
            <a:noAutofit/>
          </a:bodyPr>
          <a:lstStyle/>
          <a:p>
            <a:r>
              <a:rPr lang="en-US" sz="2400" b="1" dirty="0">
                <a:latin typeface="Georgia" panose="02040502050405020303" pitchFamily="18" charset="0"/>
              </a:rPr>
              <a:t>North Park Row Culinary Arts District</a:t>
            </a:r>
            <a:endParaRPr lang="en-US" sz="2400" dirty="0"/>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pic>
        <p:nvPicPr>
          <p:cNvPr id="10" name="Picture 9">
            <a:extLst>
              <a:ext uri="{FF2B5EF4-FFF2-40B4-BE49-F238E27FC236}">
                <a16:creationId xmlns:a16="http://schemas.microsoft.com/office/drawing/2014/main" id="{0F75F020-1CC6-604F-8C96-48ADD26F6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210" y="5362277"/>
            <a:ext cx="962637" cy="1389843"/>
          </a:xfrm>
          <a:prstGeom prst="rect">
            <a:avLst/>
          </a:prstGeom>
        </p:spPr>
      </p:pic>
      <p:sp>
        <p:nvSpPr>
          <p:cNvPr id="2" name="Rectangle 1">
            <a:extLst>
              <a:ext uri="{FF2B5EF4-FFF2-40B4-BE49-F238E27FC236}">
                <a16:creationId xmlns:a16="http://schemas.microsoft.com/office/drawing/2014/main" id="{430BDDB9-3412-D146-A041-DA9C18ECCEE0}"/>
              </a:ext>
            </a:extLst>
          </p:cNvPr>
          <p:cNvSpPr/>
          <p:nvPr/>
        </p:nvSpPr>
        <p:spPr>
          <a:xfrm>
            <a:off x="429012" y="1254255"/>
            <a:ext cx="6190064" cy="400110"/>
          </a:xfrm>
          <a:prstGeom prst="rect">
            <a:avLst/>
          </a:prstGeom>
        </p:spPr>
        <p:txBody>
          <a:bodyPr wrap="square">
            <a:spAutoFit/>
          </a:bodyPr>
          <a:lstStyle/>
          <a:p>
            <a:r>
              <a:rPr lang="en-US" sz="2000" b="1" dirty="0">
                <a:latin typeface="Georgia" panose="02040502050405020303" pitchFamily="18" charset="0"/>
              </a:rPr>
              <a:t>Economic Impact</a:t>
            </a:r>
            <a:endParaRPr lang="en-US" sz="2000" dirty="0"/>
          </a:p>
        </p:txBody>
      </p:sp>
      <p:graphicFrame>
        <p:nvGraphicFramePr>
          <p:cNvPr id="11" name="Table 10">
            <a:extLst>
              <a:ext uri="{FF2B5EF4-FFF2-40B4-BE49-F238E27FC236}">
                <a16:creationId xmlns:a16="http://schemas.microsoft.com/office/drawing/2014/main" id="{3031AE3F-67E6-3946-B90C-00DB0308559E}"/>
              </a:ext>
            </a:extLst>
          </p:cNvPr>
          <p:cNvGraphicFramePr>
            <a:graphicFrameLocks noGrp="1"/>
          </p:cNvGraphicFramePr>
          <p:nvPr>
            <p:extLst>
              <p:ext uri="{D42A27DB-BD31-4B8C-83A1-F6EECF244321}">
                <p14:modId xmlns:p14="http://schemas.microsoft.com/office/powerpoint/2010/main" val="2489482323"/>
              </p:ext>
            </p:extLst>
          </p:nvPr>
        </p:nvGraphicFramePr>
        <p:xfrm>
          <a:off x="856063" y="2074574"/>
          <a:ext cx="7010358" cy="2828470"/>
        </p:xfrm>
        <a:graphic>
          <a:graphicData uri="http://schemas.openxmlformats.org/drawingml/2006/table">
            <a:tbl>
              <a:tblPr firstRow="1" bandRow="1">
                <a:tableStyleId>{5C22544A-7EE6-4342-B048-85BDC9FD1C3A}</a:tableStyleId>
              </a:tblPr>
              <a:tblGrid>
                <a:gridCol w="2336786">
                  <a:extLst>
                    <a:ext uri="{9D8B030D-6E8A-4147-A177-3AD203B41FA5}">
                      <a16:colId xmlns:a16="http://schemas.microsoft.com/office/drawing/2014/main" val="3192770199"/>
                    </a:ext>
                  </a:extLst>
                </a:gridCol>
                <a:gridCol w="2336786">
                  <a:extLst>
                    <a:ext uri="{9D8B030D-6E8A-4147-A177-3AD203B41FA5}">
                      <a16:colId xmlns:a16="http://schemas.microsoft.com/office/drawing/2014/main" val="1045890251"/>
                    </a:ext>
                  </a:extLst>
                </a:gridCol>
                <a:gridCol w="2336786">
                  <a:extLst>
                    <a:ext uri="{9D8B030D-6E8A-4147-A177-3AD203B41FA5}">
                      <a16:colId xmlns:a16="http://schemas.microsoft.com/office/drawing/2014/main" val="1139898443"/>
                    </a:ext>
                  </a:extLst>
                </a:gridCol>
              </a:tblGrid>
              <a:tr h="330758">
                <a:tc>
                  <a:txBody>
                    <a:bodyPr/>
                    <a:lstStyle/>
                    <a:p>
                      <a:endParaRPr lang="en-US" sz="1100" dirty="0"/>
                    </a:p>
                  </a:txBody>
                  <a:tcPr marL="68580" marR="68580" marT="34290" marB="34290"/>
                </a:tc>
                <a:tc>
                  <a:txBody>
                    <a:bodyPr/>
                    <a:lstStyle/>
                    <a:p>
                      <a:pPr algn="ctr"/>
                      <a:r>
                        <a:rPr lang="en-US" sz="1100" dirty="0">
                          <a:latin typeface="Times New Roman" panose="02020603050405020304" pitchFamily="18" charset="0"/>
                          <a:cs typeface="Times New Roman" panose="02020603050405020304" pitchFamily="18" charset="0"/>
                        </a:rPr>
                        <a:t>Current</a:t>
                      </a:r>
                    </a:p>
                  </a:txBody>
                  <a:tcPr marL="68580" marR="68580" marT="34290" marB="34290"/>
                </a:tc>
                <a:tc>
                  <a:txBody>
                    <a:bodyPr/>
                    <a:lstStyle/>
                    <a:p>
                      <a:pPr algn="ctr"/>
                      <a:r>
                        <a:rPr lang="en-US" sz="1100" dirty="0">
                          <a:latin typeface="Times New Roman" panose="02020603050405020304" pitchFamily="18" charset="0"/>
                          <a:cs typeface="Times New Roman" panose="02020603050405020304" pitchFamily="18" charset="0"/>
                        </a:rPr>
                        <a:t>Post-EDDC Investment</a:t>
                      </a:r>
                    </a:p>
                  </a:txBody>
                  <a:tcPr marL="68580" marR="68580" marT="34290" marB="34290"/>
                </a:tc>
                <a:extLst>
                  <a:ext uri="{0D108BD9-81ED-4DB2-BD59-A6C34878D82A}">
                    <a16:rowId xmlns:a16="http://schemas.microsoft.com/office/drawing/2014/main" val="3602393849"/>
                  </a:ext>
                </a:extLst>
              </a:tr>
              <a:tr h="330758">
                <a:tc>
                  <a:txBody>
                    <a:bodyPr/>
                    <a:lstStyle/>
                    <a:p>
                      <a:r>
                        <a:rPr lang="en-US" sz="1100" dirty="0">
                          <a:latin typeface="Times New Roman" panose="02020603050405020304" pitchFamily="18" charset="0"/>
                          <a:cs typeface="Times New Roman" panose="02020603050405020304" pitchFamily="18" charset="0"/>
                        </a:rPr>
                        <a:t>Investment</a:t>
                      </a:r>
                    </a:p>
                  </a:txBody>
                  <a:tcPr marL="68580" marR="68580" marT="34290" marB="34290"/>
                </a:tc>
                <a:tc>
                  <a:txBody>
                    <a:bodyPr/>
                    <a:lstStyle/>
                    <a:p>
                      <a:pPr algn="ctr"/>
                      <a:r>
                        <a:rPr lang="en-US" sz="1100" dirty="0">
                          <a:latin typeface="Times New Roman" panose="02020603050405020304" pitchFamily="18" charset="0"/>
                          <a:cs typeface="Times New Roman" panose="02020603050405020304" pitchFamily="18" charset="0"/>
                        </a:rPr>
                        <a:t>$2,950,000</a:t>
                      </a:r>
                    </a:p>
                  </a:txBody>
                  <a:tcPr marL="68580" marR="68580" marT="34290" marB="34290"/>
                </a:tc>
                <a:tc>
                  <a:txBody>
                    <a:bodyPr/>
                    <a:lstStyle/>
                    <a:p>
                      <a:pPr algn="ctr"/>
                      <a:r>
                        <a:rPr lang="en-US" sz="1100" dirty="0">
                          <a:latin typeface="Times New Roman" panose="02020603050405020304" pitchFamily="18" charset="0"/>
                          <a:cs typeface="Times New Roman" panose="02020603050405020304" pitchFamily="18" charset="0"/>
                        </a:rPr>
                        <a:t>$33 – 39 million</a:t>
                      </a:r>
                    </a:p>
                  </a:txBody>
                  <a:tcPr marL="68580" marR="68580" marT="34290" marB="34290"/>
                </a:tc>
                <a:extLst>
                  <a:ext uri="{0D108BD9-81ED-4DB2-BD59-A6C34878D82A}">
                    <a16:rowId xmlns:a16="http://schemas.microsoft.com/office/drawing/2014/main" val="1083347001"/>
                  </a:ext>
                </a:extLst>
              </a:tr>
              <a:tr h="513164">
                <a:tc>
                  <a:txBody>
                    <a:bodyPr/>
                    <a:lstStyle/>
                    <a:p>
                      <a:r>
                        <a:rPr lang="en-US" sz="1100" dirty="0">
                          <a:latin typeface="Times New Roman" panose="02020603050405020304" pitchFamily="18" charset="0"/>
                          <a:cs typeface="Times New Roman" panose="02020603050405020304" pitchFamily="18" charset="0"/>
                        </a:rPr>
                        <a:t>Square Footage</a:t>
                      </a:r>
                    </a:p>
                  </a:txBody>
                  <a:tcPr marL="68580" marR="68580" marT="34290" marB="34290"/>
                </a:tc>
                <a:tc>
                  <a:txBody>
                    <a:bodyPr/>
                    <a:lstStyle/>
                    <a:p>
                      <a:pPr algn="ctr"/>
                      <a:r>
                        <a:rPr lang="en-US" sz="1100" dirty="0">
                          <a:latin typeface="Times New Roman" panose="02020603050405020304" pitchFamily="18" charset="0"/>
                          <a:cs typeface="Times New Roman" panose="02020603050405020304" pitchFamily="18" charset="0"/>
                        </a:rPr>
                        <a:t>20,000 (utilized)  </a:t>
                      </a:r>
                    </a:p>
                    <a:p>
                      <a:pPr algn="ctr"/>
                      <a:r>
                        <a:rPr lang="en-US" sz="1100" dirty="0">
                          <a:latin typeface="Times New Roman" panose="02020603050405020304" pitchFamily="18" charset="0"/>
                          <a:cs typeface="Times New Roman" panose="02020603050405020304" pitchFamily="18" charset="0"/>
                        </a:rPr>
                        <a:t>80,000 (vacant)</a:t>
                      </a:r>
                    </a:p>
                  </a:txBody>
                  <a:tcPr marL="68580" marR="68580" marT="34290" marB="34290"/>
                </a:tc>
                <a:tc>
                  <a:txBody>
                    <a:bodyPr/>
                    <a:lstStyle/>
                    <a:p>
                      <a:pPr algn="ctr"/>
                      <a:r>
                        <a:rPr lang="en-US" sz="1100" dirty="0">
                          <a:latin typeface="Times New Roman" panose="02020603050405020304" pitchFamily="18" charset="0"/>
                          <a:cs typeface="Times New Roman" panose="02020603050405020304" pitchFamily="18" charset="0"/>
                        </a:rPr>
                        <a:t>147,000 (utilized)</a:t>
                      </a:r>
                    </a:p>
                  </a:txBody>
                  <a:tcPr marL="68580" marR="68580" marT="34290" marB="34290"/>
                </a:tc>
                <a:extLst>
                  <a:ext uri="{0D108BD9-81ED-4DB2-BD59-A6C34878D82A}">
                    <a16:rowId xmlns:a16="http://schemas.microsoft.com/office/drawing/2014/main" val="2337631637"/>
                  </a:ext>
                </a:extLst>
              </a:tr>
              <a:tr h="330758">
                <a:tc>
                  <a:txBody>
                    <a:bodyPr/>
                    <a:lstStyle/>
                    <a:p>
                      <a:r>
                        <a:rPr lang="en-US" sz="1100" dirty="0">
                          <a:latin typeface="Times New Roman" panose="02020603050405020304" pitchFamily="18" charset="0"/>
                          <a:cs typeface="Times New Roman" panose="02020603050405020304" pitchFamily="18" charset="0"/>
                        </a:rPr>
                        <a:t>Property Valuation</a:t>
                      </a:r>
                    </a:p>
                  </a:txBody>
                  <a:tcPr marL="68580" marR="68580" marT="34290" marB="34290"/>
                </a:tc>
                <a:tc>
                  <a:txBody>
                    <a:bodyPr/>
                    <a:lstStyle/>
                    <a:p>
                      <a:pPr algn="ctr"/>
                      <a:r>
                        <a:rPr lang="en-US" sz="1100" dirty="0">
                          <a:latin typeface="Times New Roman" panose="02020603050405020304" pitchFamily="18" charset="0"/>
                          <a:cs typeface="Times New Roman" panose="02020603050405020304" pitchFamily="18" charset="0"/>
                        </a:rPr>
                        <a:t>$1,125,000</a:t>
                      </a:r>
                    </a:p>
                  </a:txBody>
                  <a:tcPr marL="68580" marR="68580" marT="34290" marB="34290"/>
                </a:tc>
                <a:tc>
                  <a:txBody>
                    <a:bodyPr/>
                    <a:lstStyle/>
                    <a:p>
                      <a:pPr algn="ctr"/>
                      <a:r>
                        <a:rPr lang="en-US" sz="1100" dirty="0">
                          <a:latin typeface="Times New Roman" panose="02020603050405020304" pitchFamily="18" charset="0"/>
                          <a:cs typeface="Times New Roman" panose="02020603050405020304" pitchFamily="18" charset="0"/>
                        </a:rPr>
                        <a:t>$21 – 25 million</a:t>
                      </a:r>
                    </a:p>
                  </a:txBody>
                  <a:tcPr marL="68580" marR="68580" marT="34290" marB="34290"/>
                </a:tc>
                <a:extLst>
                  <a:ext uri="{0D108BD9-81ED-4DB2-BD59-A6C34878D82A}">
                    <a16:rowId xmlns:a16="http://schemas.microsoft.com/office/drawing/2014/main" val="4104563081"/>
                  </a:ext>
                </a:extLst>
              </a:tr>
              <a:tr h="330758">
                <a:tc>
                  <a:txBody>
                    <a:bodyPr/>
                    <a:lstStyle/>
                    <a:p>
                      <a:r>
                        <a:rPr lang="en-US" sz="1100" dirty="0">
                          <a:latin typeface="Times New Roman" panose="02020603050405020304" pitchFamily="18" charset="0"/>
                          <a:cs typeface="Times New Roman" panose="02020603050405020304" pitchFamily="18" charset="0"/>
                        </a:rPr>
                        <a:t>Taxes Paid</a:t>
                      </a:r>
                    </a:p>
                  </a:txBody>
                  <a:tcPr marL="68580" marR="68580" marT="34290" marB="34290"/>
                </a:tc>
                <a:tc>
                  <a:txBody>
                    <a:bodyPr/>
                    <a:lstStyle/>
                    <a:p>
                      <a:pPr algn="ctr"/>
                      <a:r>
                        <a:rPr lang="en-US" sz="1100" dirty="0">
                          <a:latin typeface="Times New Roman" panose="02020603050405020304" pitchFamily="18" charset="0"/>
                          <a:cs typeface="Times New Roman" panose="02020603050405020304" pitchFamily="18" charset="0"/>
                        </a:rPr>
                        <a:t>$37,481</a:t>
                      </a:r>
                    </a:p>
                  </a:txBody>
                  <a:tcPr marL="68580" marR="68580" marT="34290" marB="34290"/>
                </a:tc>
                <a:tc>
                  <a:txBody>
                    <a:bodyPr/>
                    <a:lstStyle/>
                    <a:p>
                      <a:pPr algn="ctr"/>
                      <a:r>
                        <a:rPr lang="en-US" sz="1100" b="0" kern="1200" dirty="0">
                          <a:solidFill>
                            <a:schemeClr val="dk1"/>
                          </a:solidFill>
                          <a:effectLst/>
                          <a:latin typeface="Times New Roman" panose="02020603050405020304" pitchFamily="18" charset="0"/>
                          <a:ea typeface="+mn-ea"/>
                          <a:cs typeface="Times New Roman" panose="02020603050405020304" pitchFamily="18" charset="0"/>
                        </a:rPr>
                        <a:t>$707,343 – $842,075</a:t>
                      </a:r>
                      <a:endParaRPr lang="en-US" sz="1100" b="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2240992405"/>
                  </a:ext>
                </a:extLst>
              </a:tr>
              <a:tr h="330758">
                <a:tc>
                  <a:txBody>
                    <a:bodyPr/>
                    <a:lstStyle/>
                    <a:p>
                      <a:r>
                        <a:rPr lang="en-US" sz="1100" dirty="0">
                          <a:latin typeface="Times New Roman" panose="02020603050405020304" pitchFamily="18" charset="0"/>
                          <a:cs typeface="Times New Roman" panose="02020603050405020304" pitchFamily="18" charset="0"/>
                        </a:rPr>
                        <a:t>Businesses</a:t>
                      </a:r>
                    </a:p>
                  </a:txBody>
                  <a:tcPr marL="68580" marR="68580" marT="34290" marB="34290"/>
                </a:tc>
                <a:tc>
                  <a:txBody>
                    <a:bodyPr/>
                    <a:lstStyle/>
                    <a:p>
                      <a:pPr algn="ctr"/>
                      <a:r>
                        <a:rPr lang="en-US" sz="1100" dirty="0">
                          <a:latin typeface="Times New Roman" panose="02020603050405020304" pitchFamily="18" charset="0"/>
                          <a:cs typeface="Times New Roman" panose="02020603050405020304" pitchFamily="18" charset="0"/>
                        </a:rPr>
                        <a:t>6</a:t>
                      </a:r>
                    </a:p>
                  </a:txBody>
                  <a:tcPr marL="68580" marR="68580" marT="34290" marB="34290"/>
                </a:tc>
                <a:tc>
                  <a:txBody>
                    <a:bodyPr/>
                    <a:lstStyle/>
                    <a:p>
                      <a:pPr algn="ctr"/>
                      <a:r>
                        <a:rPr lang="en-US" sz="1100" dirty="0">
                          <a:latin typeface="Times New Roman" panose="02020603050405020304" pitchFamily="18" charset="0"/>
                          <a:cs typeface="Times New Roman" panose="02020603050405020304" pitchFamily="18" charset="0"/>
                        </a:rPr>
                        <a:t>24</a:t>
                      </a:r>
                    </a:p>
                  </a:txBody>
                  <a:tcPr marL="68580" marR="68580" marT="34290" marB="34290"/>
                </a:tc>
                <a:extLst>
                  <a:ext uri="{0D108BD9-81ED-4DB2-BD59-A6C34878D82A}">
                    <a16:rowId xmlns:a16="http://schemas.microsoft.com/office/drawing/2014/main" val="2250150406"/>
                  </a:ext>
                </a:extLst>
              </a:tr>
              <a:tr h="330758">
                <a:tc>
                  <a:txBody>
                    <a:bodyPr/>
                    <a:lstStyle/>
                    <a:p>
                      <a:r>
                        <a:rPr lang="en-US" sz="1100" dirty="0">
                          <a:latin typeface="Times New Roman" panose="02020603050405020304" pitchFamily="18" charset="0"/>
                          <a:cs typeface="Times New Roman" panose="02020603050405020304" pitchFamily="18" charset="0"/>
                        </a:rPr>
                        <a:t>Employees</a:t>
                      </a:r>
                    </a:p>
                  </a:txBody>
                  <a:tcPr marL="68580" marR="68580" marT="34290" marB="34290"/>
                </a:tc>
                <a:tc>
                  <a:txBody>
                    <a:bodyPr/>
                    <a:lstStyle/>
                    <a:p>
                      <a:pPr algn="ctr"/>
                      <a:r>
                        <a:rPr lang="en-US" sz="1100" dirty="0">
                          <a:latin typeface="Times New Roman" panose="02020603050405020304" pitchFamily="18" charset="0"/>
                          <a:cs typeface="Times New Roman" panose="02020603050405020304" pitchFamily="18" charset="0"/>
                        </a:rPr>
                        <a:t>40</a:t>
                      </a:r>
                    </a:p>
                  </a:txBody>
                  <a:tcPr marL="68580" marR="68580" marT="34290" marB="34290"/>
                </a:tc>
                <a:tc>
                  <a:txBody>
                    <a:bodyPr/>
                    <a:lstStyle/>
                    <a:p>
                      <a:pPr algn="ctr"/>
                      <a:r>
                        <a:rPr lang="en-US" sz="1100" dirty="0">
                          <a:latin typeface="Times New Roman" panose="02020603050405020304" pitchFamily="18" charset="0"/>
                          <a:cs typeface="Times New Roman" panose="02020603050405020304" pitchFamily="18" charset="0"/>
                        </a:rPr>
                        <a:t>245 – 341</a:t>
                      </a:r>
                    </a:p>
                  </a:txBody>
                  <a:tcPr marL="68580" marR="68580" marT="34290" marB="34290"/>
                </a:tc>
                <a:extLst>
                  <a:ext uri="{0D108BD9-81ED-4DB2-BD59-A6C34878D82A}">
                    <a16:rowId xmlns:a16="http://schemas.microsoft.com/office/drawing/2014/main" val="2224375468"/>
                  </a:ext>
                </a:extLst>
              </a:tr>
              <a:tr h="330758">
                <a:tc>
                  <a:txBody>
                    <a:bodyPr/>
                    <a:lstStyle/>
                    <a:p>
                      <a:r>
                        <a:rPr lang="en-US" sz="1100" dirty="0">
                          <a:latin typeface="Times New Roman" panose="02020603050405020304" pitchFamily="18" charset="0"/>
                          <a:cs typeface="Times New Roman" panose="02020603050405020304" pitchFamily="18" charset="0"/>
                        </a:rPr>
                        <a:t>Residential Units</a:t>
                      </a:r>
                    </a:p>
                  </a:txBody>
                  <a:tcPr marL="68580" marR="68580" marT="34290" marB="34290"/>
                </a:tc>
                <a:tc>
                  <a:txBody>
                    <a:bodyPr/>
                    <a:lstStyle/>
                    <a:p>
                      <a:pPr algn="ctr"/>
                      <a:r>
                        <a:rPr lang="en-US" sz="1100" dirty="0">
                          <a:latin typeface="Times New Roman" panose="02020603050405020304" pitchFamily="18" charset="0"/>
                          <a:cs typeface="Times New Roman" panose="02020603050405020304" pitchFamily="18" charset="0"/>
                        </a:rPr>
                        <a:t>0</a:t>
                      </a:r>
                    </a:p>
                  </a:txBody>
                  <a:tcPr marL="68580" marR="68580" marT="34290" marB="34290"/>
                </a:tc>
                <a:tc>
                  <a:txBody>
                    <a:bodyPr/>
                    <a:lstStyle/>
                    <a:p>
                      <a:pPr algn="ctr"/>
                      <a:r>
                        <a:rPr lang="en-US" sz="1100" dirty="0">
                          <a:latin typeface="Times New Roman" panose="02020603050405020304" pitchFamily="18" charset="0"/>
                          <a:cs typeface="Times New Roman" panose="02020603050405020304" pitchFamily="18" charset="0"/>
                        </a:rPr>
                        <a:t>73 – 87</a:t>
                      </a:r>
                    </a:p>
                  </a:txBody>
                  <a:tcPr marL="68580" marR="68580" marT="34290" marB="34290"/>
                </a:tc>
                <a:extLst>
                  <a:ext uri="{0D108BD9-81ED-4DB2-BD59-A6C34878D82A}">
                    <a16:rowId xmlns:a16="http://schemas.microsoft.com/office/drawing/2014/main" val="3260934635"/>
                  </a:ext>
                </a:extLst>
              </a:tr>
            </a:tbl>
          </a:graphicData>
        </a:graphic>
      </p:graphicFrame>
    </p:spTree>
    <p:extLst>
      <p:ext uri="{BB962C8B-B14F-4D97-AF65-F5344CB8AC3E}">
        <p14:creationId xmlns:p14="http://schemas.microsoft.com/office/powerpoint/2010/main" val="651563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29013" y="4536824"/>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20413" y="141976"/>
            <a:ext cx="8531700" cy="1066800"/>
          </a:xfrm>
          <a:prstGeom prst="rect">
            <a:avLst/>
          </a:prstGeom>
          <a:noFill/>
          <a:ln>
            <a:noFill/>
          </a:ln>
        </p:spPr>
        <p:txBody>
          <a:bodyPr spcFirstLastPara="1" wrap="square" lIns="91425" tIns="45700" rIns="91425" bIns="45700" anchor="ctr" anchorCtr="0">
            <a:noAutofit/>
          </a:bodyPr>
          <a:lstStyle/>
          <a:p>
            <a:r>
              <a:rPr lang="en-US" sz="2400" b="1" dirty="0">
                <a:latin typeface="Georgia" panose="02040502050405020303" pitchFamily="18" charset="0"/>
              </a:rPr>
              <a:t>North Park Row Culinary Arts District</a:t>
            </a:r>
            <a:endParaRPr lang="en-US" sz="2400" dirty="0"/>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pic>
        <p:nvPicPr>
          <p:cNvPr id="10" name="Picture 9">
            <a:extLst>
              <a:ext uri="{FF2B5EF4-FFF2-40B4-BE49-F238E27FC236}">
                <a16:creationId xmlns:a16="http://schemas.microsoft.com/office/drawing/2014/main" id="{0F75F020-1CC6-604F-8C96-48ADD26F6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210" y="5362277"/>
            <a:ext cx="962637" cy="1389843"/>
          </a:xfrm>
          <a:prstGeom prst="rect">
            <a:avLst/>
          </a:prstGeom>
        </p:spPr>
      </p:pic>
      <p:sp>
        <p:nvSpPr>
          <p:cNvPr id="2" name="Rectangle 1">
            <a:extLst>
              <a:ext uri="{FF2B5EF4-FFF2-40B4-BE49-F238E27FC236}">
                <a16:creationId xmlns:a16="http://schemas.microsoft.com/office/drawing/2014/main" id="{430BDDB9-3412-D146-A041-DA9C18ECCEE0}"/>
              </a:ext>
            </a:extLst>
          </p:cNvPr>
          <p:cNvSpPr/>
          <p:nvPr/>
        </p:nvSpPr>
        <p:spPr>
          <a:xfrm>
            <a:off x="429012" y="1254255"/>
            <a:ext cx="6190064" cy="400110"/>
          </a:xfrm>
          <a:prstGeom prst="rect">
            <a:avLst/>
          </a:prstGeom>
        </p:spPr>
        <p:txBody>
          <a:bodyPr wrap="square">
            <a:spAutoFit/>
          </a:bodyPr>
          <a:lstStyle/>
          <a:p>
            <a:r>
              <a:rPr lang="en-US" sz="2000" b="1" dirty="0">
                <a:latin typeface="Georgia" panose="02040502050405020303" pitchFamily="18" charset="0"/>
              </a:rPr>
              <a:t>Social Impact</a:t>
            </a:r>
            <a:endParaRPr lang="en-US" sz="2000" dirty="0"/>
          </a:p>
        </p:txBody>
      </p:sp>
      <p:graphicFrame>
        <p:nvGraphicFramePr>
          <p:cNvPr id="12" name="Table 11">
            <a:extLst>
              <a:ext uri="{FF2B5EF4-FFF2-40B4-BE49-F238E27FC236}">
                <a16:creationId xmlns:a16="http://schemas.microsoft.com/office/drawing/2014/main" id="{F323E7D3-9E92-2540-BC21-DC1DE0519ECD}"/>
              </a:ext>
            </a:extLst>
          </p:cNvPr>
          <p:cNvGraphicFramePr>
            <a:graphicFrameLocks noGrp="1"/>
          </p:cNvGraphicFramePr>
          <p:nvPr>
            <p:extLst>
              <p:ext uri="{D42A27DB-BD31-4B8C-83A1-F6EECF244321}">
                <p14:modId xmlns:p14="http://schemas.microsoft.com/office/powerpoint/2010/main" val="2745614507"/>
              </p:ext>
            </p:extLst>
          </p:nvPr>
        </p:nvGraphicFramePr>
        <p:xfrm>
          <a:off x="879118" y="1750417"/>
          <a:ext cx="7010358" cy="4306781"/>
        </p:xfrm>
        <a:graphic>
          <a:graphicData uri="http://schemas.openxmlformats.org/drawingml/2006/table">
            <a:tbl>
              <a:tblPr firstRow="1" bandRow="1">
                <a:tableStyleId>{5C22544A-7EE6-4342-B048-85BDC9FD1C3A}</a:tableStyleId>
              </a:tblPr>
              <a:tblGrid>
                <a:gridCol w="3505179">
                  <a:extLst>
                    <a:ext uri="{9D8B030D-6E8A-4147-A177-3AD203B41FA5}">
                      <a16:colId xmlns:a16="http://schemas.microsoft.com/office/drawing/2014/main" val="3192770199"/>
                    </a:ext>
                  </a:extLst>
                </a:gridCol>
                <a:gridCol w="3505179">
                  <a:extLst>
                    <a:ext uri="{9D8B030D-6E8A-4147-A177-3AD203B41FA5}">
                      <a16:colId xmlns:a16="http://schemas.microsoft.com/office/drawing/2014/main" val="1045890251"/>
                    </a:ext>
                  </a:extLst>
                </a:gridCol>
              </a:tblGrid>
              <a:tr h="331614">
                <a:tc>
                  <a:txBody>
                    <a:bodyPr/>
                    <a:lstStyle/>
                    <a:p>
                      <a:pPr algn="ctr"/>
                      <a:r>
                        <a:rPr lang="en-US" sz="1100" dirty="0">
                          <a:latin typeface="Times New Roman" panose="02020603050405020304" pitchFamily="18" charset="0"/>
                          <a:cs typeface="Times New Roman" panose="02020603050405020304" pitchFamily="18" charset="0"/>
                        </a:rPr>
                        <a:t>Issue</a:t>
                      </a:r>
                    </a:p>
                  </a:txBody>
                  <a:tcPr marL="68580" marR="68580" marT="34290" marB="34290"/>
                </a:tc>
                <a:tc>
                  <a:txBody>
                    <a:bodyPr/>
                    <a:lstStyle/>
                    <a:p>
                      <a:pPr algn="ctr"/>
                      <a:r>
                        <a:rPr lang="en-US" sz="1100" dirty="0">
                          <a:latin typeface="Times New Roman" panose="02020603050405020304" pitchFamily="18" charset="0"/>
                          <a:cs typeface="Times New Roman" panose="02020603050405020304" pitchFamily="18" charset="0"/>
                        </a:rPr>
                        <a:t>Solution</a:t>
                      </a:r>
                    </a:p>
                  </a:txBody>
                  <a:tcPr marL="68580" marR="68580" marT="34290" marB="34290"/>
                </a:tc>
                <a:extLst>
                  <a:ext uri="{0D108BD9-81ED-4DB2-BD59-A6C34878D82A}">
                    <a16:rowId xmlns:a16="http://schemas.microsoft.com/office/drawing/2014/main" val="3602393849"/>
                  </a:ext>
                </a:extLst>
              </a:tr>
              <a:tr h="481303">
                <a:tc>
                  <a:txBody>
                    <a:bodyPr/>
                    <a:lstStyle/>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Downtown Erie is a USDA-designated “Food Desert”.</a:t>
                      </a:r>
                    </a:p>
                    <a:p>
                      <a:endParaRPr lang="en-US" sz="11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l"/>
                      <a:endParaRPr lang="en-US" sz="1100" dirty="0">
                        <a:latin typeface="Times New Roman" panose="02020603050405020304" pitchFamily="18" charset="0"/>
                        <a:cs typeface="Times New Roman" panose="02020603050405020304" pitchFamily="18" charset="0"/>
                      </a:endParaRPr>
                    </a:p>
                    <a:p>
                      <a:pPr algn="l"/>
                      <a:r>
                        <a:rPr lang="en-US" sz="1100" dirty="0">
                          <a:latin typeface="Times New Roman" panose="02020603050405020304" pitchFamily="18" charset="0"/>
                          <a:cs typeface="Times New Roman" panose="02020603050405020304" pitchFamily="18" charset="0"/>
                        </a:rPr>
                        <a:t>Flagship City Market provides a stable source of fresh, healthy food.</a:t>
                      </a:r>
                    </a:p>
                    <a:p>
                      <a:pPr algn="l"/>
                      <a:endParaRPr lang="en-US" sz="11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83347001"/>
                  </a:ext>
                </a:extLst>
              </a:tr>
              <a:tr h="893848">
                <a:tc>
                  <a:txBody>
                    <a:bodyPr/>
                    <a:lstStyle/>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Downtown Erie is home to the poorest zip code in America.</a:t>
                      </a:r>
                    </a:p>
                  </a:txBody>
                  <a:tcPr marL="68580" marR="68580" marT="34290" marB="34290"/>
                </a:tc>
                <a:tc>
                  <a:txBody>
                    <a:bodyPr/>
                    <a:lstStyle/>
                    <a:p>
                      <a:pPr algn="l"/>
                      <a:endParaRPr lang="en-US" sz="1100" dirty="0">
                        <a:latin typeface="Times New Roman" panose="02020603050405020304" pitchFamily="18" charset="0"/>
                        <a:cs typeface="Times New Roman" panose="02020603050405020304" pitchFamily="18" charset="0"/>
                      </a:endParaRPr>
                    </a:p>
                    <a:p>
                      <a:pPr algn="l"/>
                      <a:r>
                        <a:rPr lang="en-US" sz="1100" dirty="0">
                          <a:latin typeface="Times New Roman" panose="02020603050405020304" pitchFamily="18" charset="0"/>
                          <a:cs typeface="Times New Roman" panose="02020603050405020304" pitchFamily="18" charset="0"/>
                        </a:rPr>
                        <a:t>Addition of 24 businesses, with 245-341 new jobs, creates economic opportunity.</a:t>
                      </a:r>
                    </a:p>
                    <a:p>
                      <a:pPr algn="l"/>
                      <a:endParaRPr lang="en-US" sz="1100" dirty="0">
                        <a:latin typeface="Times New Roman" panose="02020603050405020304" pitchFamily="18" charset="0"/>
                        <a:cs typeface="Times New Roman" panose="02020603050405020304" pitchFamily="18" charset="0"/>
                      </a:endParaRPr>
                    </a:p>
                    <a:p>
                      <a:pPr algn="l"/>
                      <a:r>
                        <a:rPr lang="en-US" sz="1100" dirty="0">
                          <a:latin typeface="Times New Roman" panose="02020603050405020304" pitchFamily="18" charset="0"/>
                          <a:cs typeface="Times New Roman" panose="02020603050405020304" pitchFamily="18" charset="0"/>
                        </a:rPr>
                        <a:t>Culinary Incubator &amp; Commercial Kitchen promote new economic, business &amp; job growth.</a:t>
                      </a:r>
                    </a:p>
                    <a:p>
                      <a:pPr algn="l"/>
                      <a:endParaRPr lang="en-US" sz="11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2337631637"/>
                  </a:ext>
                </a:extLst>
              </a:tr>
              <a:tr h="1306392">
                <a:tc>
                  <a:txBody>
                    <a:bodyPr/>
                    <a:lstStyle/>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Erie was named the “Worst City in America for African-Americans”.</a:t>
                      </a:r>
                    </a:p>
                  </a:txBody>
                  <a:tcPr marL="68580" marR="68580" marT="34290" marB="34290"/>
                </a:tc>
                <a:tc>
                  <a:txBody>
                    <a:bodyPr/>
                    <a:lstStyle/>
                    <a:p>
                      <a:pPr algn="l"/>
                      <a:endParaRPr lang="en-US" sz="1100" dirty="0">
                        <a:latin typeface="Times New Roman" panose="02020603050405020304" pitchFamily="18" charset="0"/>
                        <a:cs typeface="Times New Roman" panose="02020603050405020304" pitchFamily="18" charset="0"/>
                      </a:endParaRPr>
                    </a:p>
                    <a:p>
                      <a:pPr algn="l"/>
                      <a:r>
                        <a:rPr lang="en-US" sz="1100" dirty="0">
                          <a:latin typeface="Times New Roman" panose="02020603050405020304" pitchFamily="18" charset="0"/>
                          <a:cs typeface="Times New Roman" panose="02020603050405020304" pitchFamily="18" charset="0"/>
                        </a:rPr>
                        <a:t>Cultivation and promotion of diverse vendors for Flagship City Food Hall, Flagship City Market, and Arcade shops and restaurants, along with creation of Commercial Kitchen and Culinary Incubator, will provide opportunities for all members of the community.</a:t>
                      </a:r>
                    </a:p>
                  </a:txBody>
                  <a:tcPr marL="68580" marR="68580" marT="34290" marB="34290"/>
                </a:tc>
                <a:extLst>
                  <a:ext uri="{0D108BD9-81ED-4DB2-BD59-A6C34878D82A}">
                    <a16:rowId xmlns:a16="http://schemas.microsoft.com/office/drawing/2014/main" val="4104563081"/>
                  </a:ext>
                </a:extLst>
              </a:tr>
              <a:tr h="687575">
                <a:tc>
                  <a:txBody>
                    <a:bodyPr/>
                    <a:lstStyle/>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Downtown Erie can be empty on nights and weekends.</a:t>
                      </a:r>
                    </a:p>
                  </a:txBody>
                  <a:tcPr marL="68580" marR="68580" marT="34290" marB="34290"/>
                </a:tc>
                <a:tc>
                  <a:txBody>
                    <a:bodyPr/>
                    <a:lstStyle/>
                    <a:p>
                      <a:pPr algn="l"/>
                      <a:endParaRPr lang="en-US" sz="1100" dirty="0">
                        <a:latin typeface="Times New Roman" panose="02020603050405020304" pitchFamily="18" charset="0"/>
                        <a:cs typeface="Times New Roman" panose="02020603050405020304" pitchFamily="18" charset="0"/>
                      </a:endParaRPr>
                    </a:p>
                    <a:p>
                      <a:pPr algn="l"/>
                      <a:r>
                        <a:rPr lang="en-US" sz="1100" dirty="0">
                          <a:latin typeface="Times New Roman" panose="02020603050405020304" pitchFamily="18" charset="0"/>
                          <a:cs typeface="Times New Roman" panose="02020603050405020304" pitchFamily="18" charset="0"/>
                        </a:rPr>
                        <a:t>The mix of local vendors and public amenities will make downtown Erie a destination for residents and visitors. </a:t>
                      </a:r>
                    </a:p>
                  </a:txBody>
                  <a:tcPr marL="68580" marR="68580" marT="34290" marB="34290"/>
                </a:tc>
                <a:extLst>
                  <a:ext uri="{0D108BD9-81ED-4DB2-BD59-A6C34878D82A}">
                    <a16:rowId xmlns:a16="http://schemas.microsoft.com/office/drawing/2014/main" val="2240992405"/>
                  </a:ext>
                </a:extLst>
              </a:tr>
            </a:tbl>
          </a:graphicData>
        </a:graphic>
      </p:graphicFrame>
    </p:spTree>
    <p:extLst>
      <p:ext uri="{BB962C8B-B14F-4D97-AF65-F5344CB8AC3E}">
        <p14:creationId xmlns:p14="http://schemas.microsoft.com/office/powerpoint/2010/main" val="1717418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29013" y="4536824"/>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20413" y="141976"/>
            <a:ext cx="8531700" cy="1066800"/>
          </a:xfrm>
          <a:prstGeom prst="rect">
            <a:avLst/>
          </a:prstGeom>
          <a:noFill/>
          <a:ln>
            <a:noFill/>
          </a:ln>
        </p:spPr>
        <p:txBody>
          <a:bodyPr spcFirstLastPara="1" wrap="square" lIns="91425" tIns="45700" rIns="91425" bIns="45700" anchor="ctr" anchorCtr="0">
            <a:noAutofit/>
          </a:bodyPr>
          <a:lstStyle/>
          <a:p>
            <a:r>
              <a:rPr lang="en-US" sz="2400" b="1" dirty="0">
                <a:latin typeface="Georgia" panose="02040502050405020303" pitchFamily="18" charset="0"/>
              </a:rPr>
              <a:t>Q &amp; A</a:t>
            </a:r>
            <a:endParaRPr lang="en-US" sz="2400" dirty="0"/>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pic>
        <p:nvPicPr>
          <p:cNvPr id="10" name="Picture 9">
            <a:extLst>
              <a:ext uri="{FF2B5EF4-FFF2-40B4-BE49-F238E27FC236}">
                <a16:creationId xmlns:a16="http://schemas.microsoft.com/office/drawing/2014/main" id="{0F75F020-1CC6-604F-8C96-48ADD26F6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210" y="5362277"/>
            <a:ext cx="962637" cy="1389843"/>
          </a:xfrm>
          <a:prstGeom prst="rect">
            <a:avLst/>
          </a:prstGeom>
        </p:spPr>
      </p:pic>
      <p:pic>
        <p:nvPicPr>
          <p:cNvPr id="4" name="Picture 3">
            <a:extLst>
              <a:ext uri="{FF2B5EF4-FFF2-40B4-BE49-F238E27FC236}">
                <a16:creationId xmlns:a16="http://schemas.microsoft.com/office/drawing/2014/main" id="{1000017E-CBC9-514C-8946-CD6A6D52E710}"/>
              </a:ext>
            </a:extLst>
          </p:cNvPr>
          <p:cNvPicPr>
            <a:picLocks noChangeAspect="1"/>
          </p:cNvPicPr>
          <p:nvPr/>
        </p:nvPicPr>
        <p:blipFill>
          <a:blip r:embed="rId5"/>
          <a:stretch>
            <a:fillRect/>
          </a:stretch>
        </p:blipFill>
        <p:spPr>
          <a:xfrm>
            <a:off x="1276147" y="1484977"/>
            <a:ext cx="6620232" cy="3721737"/>
          </a:xfrm>
          <a:prstGeom prst="rect">
            <a:avLst/>
          </a:prstGeom>
        </p:spPr>
      </p:pic>
    </p:spTree>
    <p:extLst>
      <p:ext uri="{BB962C8B-B14F-4D97-AF65-F5344CB8AC3E}">
        <p14:creationId xmlns:p14="http://schemas.microsoft.com/office/powerpoint/2010/main" val="1625531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9"/>
          <p:cNvSpPr txBox="1"/>
          <p:nvPr/>
        </p:nvSpPr>
        <p:spPr>
          <a:xfrm>
            <a:off x="320415" y="0"/>
            <a:ext cx="8531595" cy="968868"/>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dk1"/>
              </a:buClr>
              <a:buSzPts val="2800"/>
              <a:buFont typeface="Georgia"/>
              <a:buNone/>
            </a:pPr>
            <a:r>
              <a:rPr lang="en-US" sz="2400" b="1" i="0" u="none" strike="noStrike" cap="none" dirty="0">
                <a:solidFill>
                  <a:schemeClr val="dk1"/>
                </a:solidFill>
                <a:latin typeface="Georgia"/>
                <a:ea typeface="Georgia"/>
                <a:cs typeface="Georgia"/>
                <a:sym typeface="Georgia"/>
              </a:rPr>
              <a:t>Opportunity Zones Coalition</a:t>
            </a:r>
            <a:endParaRPr sz="2400" b="1" i="0" u="none" strike="noStrike" cap="none" dirty="0">
              <a:solidFill>
                <a:srgbClr val="000000"/>
              </a:solidFill>
              <a:latin typeface="Georgia"/>
              <a:ea typeface="Georgia"/>
              <a:cs typeface="Georgia"/>
              <a:sym typeface="Georgia"/>
            </a:endParaRPr>
          </a:p>
        </p:txBody>
      </p:sp>
      <p:pic>
        <p:nvPicPr>
          <p:cNvPr id="146" name="Google Shape;146;p19"/>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47" name="Google Shape;147;p19"/>
          <p:cNvSpPr txBox="1"/>
          <p:nvPr/>
        </p:nvSpPr>
        <p:spPr>
          <a:xfrm>
            <a:off x="283932" y="1210032"/>
            <a:ext cx="3456170" cy="50099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Georgia"/>
                <a:ea typeface="Georgia"/>
                <a:cs typeface="Georgia"/>
                <a:sym typeface="Georgia"/>
              </a:rPr>
              <a:t>The Opportunity Zones Coalition is a group of organizations working together with a broad array of public and private stakeholders to ensure the timely and effective implementation of the policy.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Georgia"/>
                <a:ea typeface="Georgia"/>
                <a:cs typeface="Georgia"/>
                <a:sym typeface="Georgia"/>
              </a:rPr>
              <a:t>If you are interested in learning more about the Opportunity Zones </a:t>
            </a:r>
            <a:r>
              <a:rPr lang="en-US" dirty="0">
                <a:latin typeface="Georgia"/>
                <a:ea typeface="Georgia"/>
                <a:cs typeface="Georgia"/>
                <a:sym typeface="Georgia"/>
              </a:rPr>
              <a:t>C</a:t>
            </a:r>
            <a:r>
              <a:rPr lang="en-US" sz="1400" b="0" i="0" u="none" strike="noStrike" cap="none" dirty="0">
                <a:solidFill>
                  <a:srgbClr val="000000"/>
                </a:solidFill>
                <a:latin typeface="Georgia"/>
                <a:ea typeface="Georgia"/>
                <a:cs typeface="Georgia"/>
                <a:sym typeface="Georgia"/>
              </a:rPr>
              <a:t>oalition, please contact </a:t>
            </a:r>
            <a:r>
              <a:rPr lang="en-US" sz="1400" b="0" i="0" u="sng" strike="noStrike" cap="none" dirty="0">
                <a:solidFill>
                  <a:schemeClr val="hlink"/>
                </a:solidFill>
                <a:latin typeface="Georgia"/>
                <a:ea typeface="Georgia"/>
                <a:cs typeface="Georgia"/>
                <a:sym typeface="Georgia"/>
                <a:hlinkClick r:id="rId4"/>
              </a:rPr>
              <a:t>info@eig.org</a:t>
            </a:r>
            <a:r>
              <a:rPr lang="en-US" sz="1400" b="0" i="0" u="none" strike="noStrike" cap="none" dirty="0">
                <a:solidFill>
                  <a:srgbClr val="000000"/>
                </a:solidFill>
                <a:latin typeface="Georgia"/>
                <a:ea typeface="Georgia"/>
                <a:cs typeface="Georgia"/>
                <a:sym typeface="Georgia"/>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eorgia"/>
              <a:ea typeface="Georgia"/>
              <a:cs typeface="Georgia"/>
              <a:sym typeface="Georgia"/>
            </a:endParaRPr>
          </a:p>
          <a:p>
            <a:pPr marL="457200" marR="0" lvl="1" indent="0" algn="l" rtl="0">
              <a:lnSpc>
                <a:spcPct val="114000"/>
              </a:lnSpc>
              <a:spcBef>
                <a:spcPts val="1200"/>
              </a:spcBef>
              <a:spcAft>
                <a:spcPts val="0"/>
              </a:spcAft>
              <a:buClr>
                <a:srgbClr val="000000"/>
              </a:buClr>
              <a:buSzPts val="1300"/>
              <a:buFont typeface="Arial"/>
              <a:buNone/>
            </a:pPr>
            <a:endParaRPr sz="1300" b="0" i="0" u="none" strike="noStrike" cap="none" dirty="0">
              <a:solidFill>
                <a:srgbClr val="262626"/>
              </a:solidFill>
              <a:latin typeface="Georgia"/>
              <a:ea typeface="Georgia"/>
              <a:cs typeface="Georgia"/>
              <a:sym typeface="Georgia"/>
            </a:endParaRPr>
          </a:p>
          <a:p>
            <a:pPr marL="457200" marR="0" lvl="1" indent="0" algn="l" rtl="0">
              <a:lnSpc>
                <a:spcPct val="114000"/>
              </a:lnSpc>
              <a:spcBef>
                <a:spcPts val="1200"/>
              </a:spcBef>
              <a:spcAft>
                <a:spcPts val="0"/>
              </a:spcAft>
              <a:buClr>
                <a:srgbClr val="000000"/>
              </a:buClr>
              <a:buSzPts val="1300"/>
              <a:buFont typeface="Arial"/>
              <a:buNone/>
            </a:pPr>
            <a:endParaRPr sz="1300" b="0" i="0" u="none" strike="noStrike" cap="none" dirty="0">
              <a:solidFill>
                <a:srgbClr val="262626"/>
              </a:solidFill>
              <a:latin typeface="Georgia"/>
              <a:ea typeface="Georgia"/>
              <a:cs typeface="Georgia"/>
              <a:sym typeface="Georgia"/>
            </a:endParaRPr>
          </a:p>
          <a:p>
            <a:pPr marL="457200" marR="0" lvl="1" indent="0" algn="l" rtl="0">
              <a:lnSpc>
                <a:spcPct val="114000"/>
              </a:lnSpc>
              <a:spcBef>
                <a:spcPts val="1200"/>
              </a:spcBef>
              <a:spcAft>
                <a:spcPts val="0"/>
              </a:spcAft>
              <a:buClr>
                <a:srgbClr val="000000"/>
              </a:buClr>
              <a:buSzPts val="1300"/>
              <a:buFont typeface="Arial"/>
              <a:buNone/>
            </a:pPr>
            <a:r>
              <a:rPr lang="en-US" sz="1300" b="0" i="0" u="none" strike="noStrike" cap="none" dirty="0">
                <a:solidFill>
                  <a:srgbClr val="262626"/>
                </a:solidFill>
                <a:latin typeface="Georgia"/>
                <a:ea typeface="Georgia"/>
                <a:cs typeface="Georgia"/>
                <a:sym typeface="Georgia"/>
              </a:rPr>
              <a:t>		</a:t>
            </a:r>
            <a:endParaRPr sz="1300" b="0" i="0" u="none" strike="noStrike" cap="none" dirty="0">
              <a:solidFill>
                <a:srgbClr val="262626"/>
              </a:solidFill>
              <a:latin typeface="Georgia"/>
              <a:ea typeface="Georgia"/>
              <a:cs typeface="Georgia"/>
              <a:sym typeface="Georgia"/>
            </a:endParaRPr>
          </a:p>
        </p:txBody>
      </p:sp>
      <p:cxnSp>
        <p:nvCxnSpPr>
          <p:cNvPr id="148" name="Google Shape;148;p19"/>
          <p:cNvCxnSpPr/>
          <p:nvPr/>
        </p:nvCxnSpPr>
        <p:spPr>
          <a:xfrm>
            <a:off x="320413" y="968868"/>
            <a:ext cx="8537470" cy="0"/>
          </a:xfrm>
          <a:prstGeom prst="straightConnector1">
            <a:avLst/>
          </a:prstGeom>
          <a:noFill/>
          <a:ln w="12700" cap="flat" cmpd="sng">
            <a:solidFill>
              <a:srgbClr val="CB805C"/>
            </a:solidFill>
            <a:prstDash val="solid"/>
            <a:miter lim="800000"/>
            <a:headEnd type="none" w="sm" len="sm"/>
            <a:tailEnd type="none" w="sm" len="sm"/>
          </a:ln>
        </p:spPr>
      </p:cxnSp>
      <p:sp>
        <p:nvSpPr>
          <p:cNvPr id="149" name="Google Shape;149;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pic>
        <p:nvPicPr>
          <p:cNvPr id="150" name="Google Shape;150;p19"/>
          <p:cNvPicPr preferRelativeResize="0"/>
          <p:nvPr/>
        </p:nvPicPr>
        <p:blipFill rotWithShape="1">
          <a:blip r:embed="rId5">
            <a:alphaModFix/>
          </a:blip>
          <a:srcRect/>
          <a:stretch/>
        </p:blipFill>
        <p:spPr>
          <a:xfrm>
            <a:off x="3990522" y="1105210"/>
            <a:ext cx="4869546" cy="5253731"/>
          </a:xfrm>
          <a:prstGeom prst="rect">
            <a:avLst/>
          </a:prstGeom>
          <a:noFill/>
          <a:ln>
            <a:noFill/>
          </a:ln>
        </p:spPr>
      </p:pic>
    </p:spTree>
    <p:extLst>
      <p:ext uri="{BB962C8B-B14F-4D97-AF65-F5344CB8AC3E}">
        <p14:creationId xmlns:p14="http://schemas.microsoft.com/office/powerpoint/2010/main" val="2817790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4" name="Google Shape;104;p15"/>
          <p:cNvSpPr txBox="1"/>
          <p:nvPr/>
        </p:nvSpPr>
        <p:spPr>
          <a:xfrm>
            <a:off x="320413" y="21336"/>
            <a:ext cx="8531700" cy="1066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Georgia"/>
              <a:buNone/>
            </a:pPr>
            <a:r>
              <a:rPr lang="en-US" sz="2400" b="1" i="0" u="none" strike="noStrike" cap="none" dirty="0">
                <a:solidFill>
                  <a:srgbClr val="000000"/>
                </a:solidFill>
                <a:latin typeface="Georgia" panose="02040502050405020303" pitchFamily="18" charset="0"/>
                <a:sym typeface="Arial"/>
              </a:rPr>
              <a:t>Welcome, Erie Downtown Development Corporation</a:t>
            </a:r>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2764255" y="6352032"/>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sp>
        <p:nvSpPr>
          <p:cNvPr id="11" name="Content Placeholder 2">
            <a:extLst>
              <a:ext uri="{FF2B5EF4-FFF2-40B4-BE49-F238E27FC236}">
                <a16:creationId xmlns:a16="http://schemas.microsoft.com/office/drawing/2014/main" id="{841CE247-17C8-E84D-A65C-3F5563235D75}"/>
              </a:ext>
            </a:extLst>
          </p:cNvPr>
          <p:cNvSpPr txBox="1">
            <a:spLocks/>
          </p:cNvSpPr>
          <p:nvPr/>
        </p:nvSpPr>
        <p:spPr>
          <a:xfrm>
            <a:off x="376854" y="1702476"/>
            <a:ext cx="3190224" cy="3574058"/>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1050" dirty="0">
              <a:latin typeface="Georgia" panose="02040502050405020303"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0248EA8-1E3F-3D48-B274-54FF62D318BF}"/>
              </a:ext>
            </a:extLst>
          </p:cNvPr>
          <p:cNvSpPr/>
          <p:nvPr/>
        </p:nvSpPr>
        <p:spPr>
          <a:xfrm>
            <a:off x="320413" y="1243390"/>
            <a:ext cx="3986892" cy="954107"/>
          </a:xfrm>
          <a:prstGeom prst="rect">
            <a:avLst/>
          </a:prstGeom>
        </p:spPr>
        <p:txBody>
          <a:bodyPr wrap="square">
            <a:spAutoFit/>
          </a:bodyPr>
          <a:lstStyle/>
          <a:p>
            <a:r>
              <a:rPr lang="en-US" i="1" dirty="0">
                <a:solidFill>
                  <a:srgbClr val="14171A"/>
                </a:solidFill>
                <a:latin typeface="Georgia" panose="02040502050405020303" pitchFamily="18" charset="0"/>
              </a:rPr>
              <a:t>“I was born and raised here and am excited for Erie’s future. I don’t remember a time quite like this one, with so many people coming together to transform this city.”</a:t>
            </a:r>
            <a:r>
              <a:rPr lang="en-US" dirty="0">
                <a:solidFill>
                  <a:srgbClr val="14171A"/>
                </a:solidFill>
                <a:latin typeface="Georgia" panose="02040502050405020303" pitchFamily="18" charset="0"/>
              </a:rPr>
              <a:t>  - Mayor Joe </a:t>
            </a:r>
            <a:r>
              <a:rPr lang="en-US" dirty="0" err="1">
                <a:solidFill>
                  <a:srgbClr val="14171A"/>
                </a:solidFill>
                <a:latin typeface="Georgia" panose="02040502050405020303" pitchFamily="18" charset="0"/>
              </a:rPr>
              <a:t>Schember</a:t>
            </a:r>
            <a:endParaRPr lang="en-US" dirty="0">
              <a:latin typeface="Georgia" panose="02040502050405020303" pitchFamily="18" charset="0"/>
            </a:endParaRPr>
          </a:p>
        </p:txBody>
      </p:sp>
      <p:sp>
        <p:nvSpPr>
          <p:cNvPr id="13" name="Rectangle 12">
            <a:extLst>
              <a:ext uri="{FF2B5EF4-FFF2-40B4-BE49-F238E27FC236}">
                <a16:creationId xmlns:a16="http://schemas.microsoft.com/office/drawing/2014/main" id="{1A993586-4E25-9D44-8C95-C3408D9C6595}"/>
              </a:ext>
            </a:extLst>
          </p:cNvPr>
          <p:cNvSpPr/>
          <p:nvPr/>
        </p:nvSpPr>
        <p:spPr>
          <a:xfrm>
            <a:off x="4572000" y="1243390"/>
            <a:ext cx="4111850" cy="954107"/>
          </a:xfrm>
          <a:prstGeom prst="rect">
            <a:avLst/>
          </a:prstGeom>
        </p:spPr>
        <p:txBody>
          <a:bodyPr wrap="square">
            <a:spAutoFit/>
          </a:bodyPr>
          <a:lstStyle/>
          <a:p>
            <a:r>
              <a:rPr lang="en-US" i="1" dirty="0">
                <a:solidFill>
                  <a:srgbClr val="14171A"/>
                </a:solidFill>
                <a:latin typeface="Georgia" panose="02040502050405020303" pitchFamily="18" charset="0"/>
              </a:rPr>
              <a:t>“</a:t>
            </a:r>
            <a:r>
              <a:rPr lang="en-US" i="1" dirty="0">
                <a:latin typeface="Georgia" panose="02040502050405020303" pitchFamily="18" charset="0"/>
              </a:rPr>
              <a:t>I’ve seen revitalization efforts come and go over the decades, but I have never been more optimistic about our future. Erie’s time is now.”</a:t>
            </a:r>
            <a:r>
              <a:rPr lang="en-US" i="1" dirty="0">
                <a:solidFill>
                  <a:srgbClr val="14171A"/>
                </a:solidFill>
                <a:latin typeface="Georgia" panose="02040502050405020303" pitchFamily="18" charset="0"/>
              </a:rPr>
              <a:t>-</a:t>
            </a:r>
            <a:r>
              <a:rPr lang="en-US" dirty="0">
                <a:solidFill>
                  <a:srgbClr val="14171A"/>
                </a:solidFill>
                <a:latin typeface="Georgia" panose="02040502050405020303" pitchFamily="18" charset="0"/>
              </a:rPr>
              <a:t> Mike </a:t>
            </a:r>
            <a:r>
              <a:rPr lang="en-US" dirty="0" err="1">
                <a:solidFill>
                  <a:srgbClr val="14171A"/>
                </a:solidFill>
                <a:latin typeface="Georgia" panose="02040502050405020303" pitchFamily="18" charset="0"/>
              </a:rPr>
              <a:t>Batchelor</a:t>
            </a:r>
            <a:r>
              <a:rPr lang="en-US" dirty="0">
                <a:solidFill>
                  <a:srgbClr val="14171A"/>
                </a:solidFill>
                <a:latin typeface="Georgia" panose="02040502050405020303" pitchFamily="18" charset="0"/>
              </a:rPr>
              <a:t>, The Erie Community Foundation</a:t>
            </a:r>
            <a:endParaRPr lang="en-US" dirty="0">
              <a:latin typeface="Georgia" panose="02040502050405020303" pitchFamily="18" charset="0"/>
            </a:endParaRPr>
          </a:p>
        </p:txBody>
      </p:sp>
      <p:sp>
        <p:nvSpPr>
          <p:cNvPr id="14" name="Rectangle 13">
            <a:extLst>
              <a:ext uri="{FF2B5EF4-FFF2-40B4-BE49-F238E27FC236}">
                <a16:creationId xmlns:a16="http://schemas.microsoft.com/office/drawing/2014/main" id="{C589C6D1-661C-CF4B-A8B8-4B4ACDF26334}"/>
              </a:ext>
            </a:extLst>
          </p:cNvPr>
          <p:cNvSpPr/>
          <p:nvPr/>
        </p:nvSpPr>
        <p:spPr>
          <a:xfrm>
            <a:off x="312737" y="2474893"/>
            <a:ext cx="3986892" cy="954107"/>
          </a:xfrm>
          <a:prstGeom prst="rect">
            <a:avLst/>
          </a:prstGeom>
        </p:spPr>
        <p:txBody>
          <a:bodyPr wrap="square">
            <a:spAutoFit/>
          </a:bodyPr>
          <a:lstStyle/>
          <a:p>
            <a:r>
              <a:rPr lang="en-US" i="1" dirty="0">
                <a:solidFill>
                  <a:srgbClr val="14171A"/>
                </a:solidFill>
                <a:latin typeface="Georgia" panose="02040502050405020303" pitchFamily="18" charset="0"/>
              </a:rPr>
              <a:t>“</a:t>
            </a:r>
            <a:r>
              <a:rPr lang="en-US" i="1" dirty="0">
                <a:latin typeface="Georgia" panose="02040502050405020303" pitchFamily="18" charset="0"/>
              </a:rPr>
              <a:t>Erie is the national template for Opportunity Zones. We, working together, can accomplish things that others may say are not possible.</a:t>
            </a:r>
            <a:r>
              <a:rPr lang="en-US" i="1" dirty="0">
                <a:solidFill>
                  <a:srgbClr val="14171A"/>
                </a:solidFill>
                <a:latin typeface="Georgia" panose="02040502050405020303" pitchFamily="18" charset="0"/>
              </a:rPr>
              <a:t>” - </a:t>
            </a:r>
            <a:r>
              <a:rPr lang="en-US" dirty="0">
                <a:solidFill>
                  <a:srgbClr val="14171A"/>
                </a:solidFill>
                <a:latin typeface="Georgia" panose="02040502050405020303" pitchFamily="18" charset="0"/>
              </a:rPr>
              <a:t> Congressman Mike Kelly</a:t>
            </a:r>
            <a:endParaRPr lang="en-US" dirty="0">
              <a:latin typeface="Georgia" panose="02040502050405020303" pitchFamily="18" charset="0"/>
            </a:endParaRPr>
          </a:p>
        </p:txBody>
      </p:sp>
      <p:sp>
        <p:nvSpPr>
          <p:cNvPr id="15" name="Rectangle 14">
            <a:extLst>
              <a:ext uri="{FF2B5EF4-FFF2-40B4-BE49-F238E27FC236}">
                <a16:creationId xmlns:a16="http://schemas.microsoft.com/office/drawing/2014/main" id="{A74A3286-7690-4B41-AED9-275FC0CF5B62}"/>
              </a:ext>
            </a:extLst>
          </p:cNvPr>
          <p:cNvSpPr/>
          <p:nvPr/>
        </p:nvSpPr>
        <p:spPr>
          <a:xfrm>
            <a:off x="4572000" y="2474669"/>
            <a:ext cx="3986892" cy="1169551"/>
          </a:xfrm>
          <a:prstGeom prst="rect">
            <a:avLst/>
          </a:prstGeom>
        </p:spPr>
        <p:txBody>
          <a:bodyPr wrap="square">
            <a:spAutoFit/>
          </a:bodyPr>
          <a:lstStyle/>
          <a:p>
            <a:r>
              <a:rPr lang="en-US" i="1" dirty="0">
                <a:solidFill>
                  <a:srgbClr val="14171A"/>
                </a:solidFill>
                <a:latin typeface="Georgia" panose="02040502050405020303" pitchFamily="18" charset="0"/>
              </a:rPr>
              <a:t>“</a:t>
            </a:r>
            <a:r>
              <a:rPr lang="en-US" i="1" dirty="0">
                <a:latin typeface="Georgia" panose="02040502050405020303" pitchFamily="18" charset="0"/>
              </a:rPr>
              <a:t>The announcements this week prove that with the right marriage of local collaboration and smart federal policy, great things are possible. And we believe Erie is just getting started.</a:t>
            </a:r>
            <a:r>
              <a:rPr lang="en-US" dirty="0">
                <a:latin typeface="Georgia" panose="02040502050405020303" pitchFamily="18" charset="0"/>
              </a:rPr>
              <a:t>” - </a:t>
            </a:r>
            <a:r>
              <a:rPr lang="en-US" dirty="0">
                <a:solidFill>
                  <a:srgbClr val="14171A"/>
                </a:solidFill>
                <a:latin typeface="Georgia" panose="02040502050405020303" pitchFamily="18" charset="0"/>
              </a:rPr>
              <a:t> John </a:t>
            </a:r>
            <a:r>
              <a:rPr lang="en-US" dirty="0" err="1">
                <a:solidFill>
                  <a:srgbClr val="14171A"/>
                </a:solidFill>
                <a:latin typeface="Georgia" panose="02040502050405020303" pitchFamily="18" charset="0"/>
              </a:rPr>
              <a:t>Lettieri</a:t>
            </a:r>
            <a:r>
              <a:rPr lang="en-US" dirty="0">
                <a:solidFill>
                  <a:srgbClr val="14171A"/>
                </a:solidFill>
                <a:latin typeface="Georgia" panose="02040502050405020303" pitchFamily="18" charset="0"/>
              </a:rPr>
              <a:t>, Economic Innovation Group </a:t>
            </a:r>
            <a:endParaRPr lang="en-US" dirty="0">
              <a:latin typeface="Georgia" panose="02040502050405020303" pitchFamily="18" charset="0"/>
            </a:endParaRPr>
          </a:p>
        </p:txBody>
      </p:sp>
      <p:pic>
        <p:nvPicPr>
          <p:cNvPr id="4" name="Picture 3">
            <a:extLst>
              <a:ext uri="{FF2B5EF4-FFF2-40B4-BE49-F238E27FC236}">
                <a16:creationId xmlns:a16="http://schemas.microsoft.com/office/drawing/2014/main" id="{C7E35C03-DD0D-D344-87F8-8AEE532BF6B7}"/>
              </a:ext>
            </a:extLst>
          </p:cNvPr>
          <p:cNvPicPr>
            <a:picLocks noChangeAspect="1"/>
          </p:cNvPicPr>
          <p:nvPr/>
        </p:nvPicPr>
        <p:blipFill>
          <a:blip r:embed="rId4"/>
          <a:stretch>
            <a:fillRect/>
          </a:stretch>
        </p:blipFill>
        <p:spPr>
          <a:xfrm>
            <a:off x="4895294" y="3830734"/>
            <a:ext cx="3086100" cy="2314575"/>
          </a:xfrm>
          <a:prstGeom prst="rect">
            <a:avLst/>
          </a:prstGeom>
        </p:spPr>
      </p:pic>
      <p:pic>
        <p:nvPicPr>
          <p:cNvPr id="6" name="Picture 5">
            <a:extLst>
              <a:ext uri="{FF2B5EF4-FFF2-40B4-BE49-F238E27FC236}">
                <a16:creationId xmlns:a16="http://schemas.microsoft.com/office/drawing/2014/main" id="{3DF1ED8F-B953-2648-8600-CE3132B1431D}"/>
              </a:ext>
            </a:extLst>
          </p:cNvPr>
          <p:cNvPicPr>
            <a:picLocks noChangeAspect="1"/>
          </p:cNvPicPr>
          <p:nvPr/>
        </p:nvPicPr>
        <p:blipFill>
          <a:blip r:embed="rId5"/>
          <a:stretch>
            <a:fillRect/>
          </a:stretch>
        </p:blipFill>
        <p:spPr>
          <a:xfrm>
            <a:off x="513571" y="3856530"/>
            <a:ext cx="3050016" cy="228751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34725" y="4458275"/>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20413" y="21336"/>
            <a:ext cx="8531700" cy="1066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Georgia"/>
              <a:buNone/>
            </a:pPr>
            <a:r>
              <a:rPr lang="en-US" sz="2400" b="1" i="0" u="none" strike="noStrike" cap="none" dirty="0">
                <a:solidFill>
                  <a:srgbClr val="000000"/>
                </a:solidFill>
                <a:latin typeface="Georgia" panose="02040502050405020303" pitchFamily="18" charset="0"/>
                <a:sym typeface="Arial"/>
              </a:rPr>
              <a:t>Background on Erie: The Good</a:t>
            </a:r>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pic>
        <p:nvPicPr>
          <p:cNvPr id="8" name="Picture 2" descr="Related image">
            <a:hlinkClick r:id="rId4"/>
            <a:extLst>
              <a:ext uri="{FF2B5EF4-FFF2-40B4-BE49-F238E27FC236}">
                <a16:creationId xmlns:a16="http://schemas.microsoft.com/office/drawing/2014/main" id="{E219F4BD-9DCD-0741-838D-192410593C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780" r="15705" b="-1"/>
          <a:stretch/>
        </p:blipFill>
        <p:spPr bwMode="auto">
          <a:xfrm>
            <a:off x="3954395" y="1340412"/>
            <a:ext cx="4754880" cy="43173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841CE247-17C8-E84D-A65C-3F5563235D75}"/>
              </a:ext>
            </a:extLst>
          </p:cNvPr>
          <p:cNvSpPr txBox="1">
            <a:spLocks/>
          </p:cNvSpPr>
          <p:nvPr/>
        </p:nvSpPr>
        <p:spPr>
          <a:xfrm>
            <a:off x="376854" y="1702476"/>
            <a:ext cx="3190224" cy="3574058"/>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Font typeface="Arial" panose="020B0604020202020204" pitchFamily="34" charset="0"/>
              <a:buChar char="•"/>
            </a:pPr>
            <a:r>
              <a:rPr lang="en-US" sz="1050" dirty="0">
                <a:latin typeface="Georgia" panose="02040502050405020303" pitchFamily="18" charset="0"/>
                <a:cs typeface="Times New Roman" panose="02020603050405020304" pitchFamily="18" charset="0"/>
              </a:rPr>
              <a:t>Pennsylvania’s only city on the Great Lakes (Northwest Corner of PA)</a:t>
            </a:r>
          </a:p>
          <a:p>
            <a:pPr marL="171450" indent="-171450">
              <a:buFont typeface="Arial" panose="020B0604020202020204" pitchFamily="34" charset="0"/>
              <a:buChar char="•"/>
            </a:pPr>
            <a:endParaRPr lang="en-US" sz="1050" dirty="0">
              <a:latin typeface="Georgia" panose="02040502050405020303" pitchFamily="18" charset="0"/>
              <a:cs typeface="Times New Roman" panose="02020603050405020304" pitchFamily="18" charset="0"/>
            </a:endParaRPr>
          </a:p>
          <a:p>
            <a:pPr marL="171450" indent="-171450">
              <a:buFont typeface="Arial" panose="020B0604020202020204" pitchFamily="34" charset="0"/>
              <a:buChar char="•"/>
            </a:pPr>
            <a:r>
              <a:rPr lang="en-US" sz="1050" dirty="0">
                <a:latin typeface="Georgia" panose="02040502050405020303" pitchFamily="18" charset="0"/>
                <a:cs typeface="Times New Roman" panose="02020603050405020304" pitchFamily="18" charset="0"/>
              </a:rPr>
              <a:t>Less than a day’s drive to major metro areas: New York, Toronto, Chicago</a:t>
            </a:r>
          </a:p>
          <a:p>
            <a:pPr marL="171450" indent="-171450">
              <a:buFont typeface="Arial" panose="020B0604020202020204" pitchFamily="34" charset="0"/>
              <a:buChar char="•"/>
            </a:pPr>
            <a:endParaRPr lang="en-US" sz="1050" dirty="0">
              <a:latin typeface="Georgia" panose="02040502050405020303" pitchFamily="18" charset="0"/>
              <a:cs typeface="Times New Roman" panose="02020603050405020304" pitchFamily="18" charset="0"/>
            </a:endParaRPr>
          </a:p>
          <a:p>
            <a:pPr marL="171450" indent="-171450">
              <a:buFont typeface="Arial" panose="020B0604020202020204" pitchFamily="34" charset="0"/>
              <a:buChar char="•"/>
            </a:pPr>
            <a:r>
              <a:rPr lang="en-US" sz="1050" dirty="0">
                <a:latin typeface="Georgia" panose="02040502050405020303" pitchFamily="18" charset="0"/>
                <a:cs typeface="Times New Roman" panose="02020603050405020304" pitchFamily="18" charset="0"/>
              </a:rPr>
              <a:t>$750 million of current investment in Erie</a:t>
            </a:r>
          </a:p>
          <a:p>
            <a:pPr marL="171450" indent="-171450">
              <a:buFont typeface="Arial" panose="020B0604020202020204" pitchFamily="34" charset="0"/>
              <a:buChar char="•"/>
            </a:pPr>
            <a:endParaRPr lang="en-US" sz="1050" dirty="0">
              <a:latin typeface="Georgia" panose="02040502050405020303" pitchFamily="18" charset="0"/>
              <a:cs typeface="Times New Roman" panose="02020603050405020304" pitchFamily="18" charset="0"/>
            </a:endParaRPr>
          </a:p>
          <a:p>
            <a:pPr marL="171450" indent="-171450">
              <a:buFont typeface="Arial" panose="020B0604020202020204" pitchFamily="34" charset="0"/>
              <a:buChar char="•"/>
            </a:pPr>
            <a:r>
              <a:rPr lang="en-US" sz="1050" dirty="0">
                <a:latin typeface="Georgia" panose="02040502050405020303" pitchFamily="18" charset="0"/>
                <a:cs typeface="Times New Roman" panose="02020603050405020304" pitchFamily="18" charset="0"/>
              </a:rPr>
              <a:t>Engaged Public Leadership: New Mayor; State Support</a:t>
            </a:r>
          </a:p>
          <a:p>
            <a:pPr marL="171450" indent="-171450">
              <a:buFont typeface="Arial" panose="020B0604020202020204" pitchFamily="34" charset="0"/>
              <a:buChar char="•"/>
            </a:pPr>
            <a:endParaRPr lang="en-US" sz="1050" dirty="0">
              <a:latin typeface="Georgia" panose="02040502050405020303" pitchFamily="18" charset="0"/>
              <a:cs typeface="Times New Roman" panose="02020603050405020304" pitchFamily="18" charset="0"/>
            </a:endParaRPr>
          </a:p>
          <a:p>
            <a:pPr marL="171450" indent="-171450">
              <a:buFont typeface="Arial" panose="020B0604020202020204" pitchFamily="34" charset="0"/>
              <a:buChar char="•"/>
            </a:pPr>
            <a:r>
              <a:rPr lang="en-US" sz="1050" dirty="0">
                <a:latin typeface="Georgia" panose="02040502050405020303" pitchFamily="18" charset="0"/>
                <a:cs typeface="Times New Roman" panose="02020603050405020304" pitchFamily="18" charset="0"/>
              </a:rPr>
              <a:t>New Civic Organizations: EDDC &amp; Erie Innovation District</a:t>
            </a:r>
          </a:p>
          <a:p>
            <a:pPr marL="171450" indent="-171450">
              <a:buFont typeface="Arial" panose="020B0604020202020204" pitchFamily="34" charset="0"/>
              <a:buChar char="•"/>
            </a:pPr>
            <a:endParaRPr lang="en-US" sz="1050" dirty="0">
              <a:latin typeface="Georgia" panose="02040502050405020303" pitchFamily="18" charset="0"/>
              <a:cs typeface="Times New Roman" panose="02020603050405020304" pitchFamily="18" charset="0"/>
            </a:endParaRPr>
          </a:p>
          <a:p>
            <a:pPr marL="171450" indent="-171450">
              <a:buFont typeface="Arial" panose="020B0604020202020204" pitchFamily="34" charset="0"/>
              <a:buChar char="•"/>
            </a:pPr>
            <a:r>
              <a:rPr lang="en-US" sz="1050" dirty="0">
                <a:latin typeface="Georgia" panose="02040502050405020303" pitchFamily="18" charset="0"/>
                <a:cs typeface="Times New Roman" panose="02020603050405020304" pitchFamily="18" charset="0"/>
              </a:rPr>
              <a:t>470 Acres of Bayfront Property – 176 Acres Primed for Development</a:t>
            </a:r>
          </a:p>
          <a:p>
            <a:pPr marL="171450" indent="-171450">
              <a:buFont typeface="Arial" panose="020B0604020202020204" pitchFamily="34" charset="0"/>
              <a:buChar char="•"/>
            </a:pPr>
            <a:endParaRPr lang="en-US" sz="1050" dirty="0">
              <a:latin typeface="Georgia" panose="02040502050405020303" pitchFamily="18" charset="0"/>
              <a:cs typeface="Times New Roman" panose="02020603050405020304" pitchFamily="18" charset="0"/>
            </a:endParaRPr>
          </a:p>
          <a:p>
            <a:pPr marL="171450" indent="-171450">
              <a:buFont typeface="Arial" panose="020B0604020202020204" pitchFamily="34" charset="0"/>
              <a:buChar char="•"/>
            </a:pPr>
            <a:r>
              <a:rPr lang="en-US" sz="1050" dirty="0">
                <a:latin typeface="Georgia" panose="02040502050405020303" pitchFamily="18" charset="0"/>
                <a:cs typeface="Times New Roman" panose="02020603050405020304" pitchFamily="18" charset="0"/>
              </a:rPr>
              <a:t>Presque Isle – 13 miles peninsula; 4</a:t>
            </a:r>
            <a:r>
              <a:rPr lang="en-US" sz="1050" baseline="30000" dirty="0">
                <a:latin typeface="Georgia" panose="02040502050405020303" pitchFamily="18" charset="0"/>
                <a:cs typeface="Times New Roman" panose="02020603050405020304" pitchFamily="18" charset="0"/>
              </a:rPr>
              <a:t>th</a:t>
            </a:r>
            <a:r>
              <a:rPr lang="en-US" sz="1050" dirty="0">
                <a:latin typeface="Georgia" panose="02040502050405020303" pitchFamily="18" charset="0"/>
                <a:cs typeface="Times New Roman" panose="02020603050405020304" pitchFamily="18" charset="0"/>
              </a:rPr>
              <a:t> most visited public park in U.S.</a:t>
            </a:r>
          </a:p>
          <a:p>
            <a:pPr marL="171450" indent="-171450">
              <a:buFont typeface="Arial" panose="020B0604020202020204" pitchFamily="34" charset="0"/>
              <a:buChar char="•"/>
            </a:pPr>
            <a:endParaRPr lang="en-US" sz="1050" dirty="0">
              <a:latin typeface="Georgia" panose="02040502050405020303" pitchFamily="18" charset="0"/>
              <a:cs typeface="Times New Roman" panose="02020603050405020304" pitchFamily="18" charset="0"/>
            </a:endParaRPr>
          </a:p>
          <a:p>
            <a:pPr marL="171450" indent="-171450">
              <a:buFont typeface="Arial" panose="020B0604020202020204" pitchFamily="34" charset="0"/>
              <a:buChar char="•"/>
            </a:pPr>
            <a:r>
              <a:rPr lang="en-US" sz="1050" dirty="0">
                <a:latin typeface="Georgia" panose="02040502050405020303" pitchFamily="18" charset="0"/>
                <a:cs typeface="Times New Roman" panose="02020603050405020304" pitchFamily="18" charset="0"/>
              </a:rPr>
              <a:t>Four Colleges – 23,000+ University Students </a:t>
            </a:r>
          </a:p>
          <a:p>
            <a:pPr marL="171450" indent="-171450">
              <a:buFont typeface="Arial" panose="020B0604020202020204" pitchFamily="34" charset="0"/>
              <a:buChar char="•"/>
            </a:pPr>
            <a:endParaRPr lang="en-US" sz="1050" dirty="0">
              <a:latin typeface="Georgia" panose="02040502050405020303" pitchFamily="18" charset="0"/>
              <a:cs typeface="Times New Roman" panose="02020603050405020304" pitchFamily="18" charset="0"/>
            </a:endParaRPr>
          </a:p>
          <a:p>
            <a:pPr marL="171450" indent="-171450">
              <a:buFont typeface="Arial" panose="020B0604020202020204" pitchFamily="34" charset="0"/>
              <a:buChar char="•"/>
            </a:pPr>
            <a:r>
              <a:rPr lang="en-US" sz="1050" dirty="0">
                <a:latin typeface="Georgia" panose="02040502050405020303" pitchFamily="18" charset="0"/>
                <a:cs typeface="Times New Roman" panose="02020603050405020304" pitchFamily="18" charset="0"/>
              </a:rPr>
              <a:t>Diverse Population: 16% African-American; 20% New American/Immigrant/Refugee</a:t>
            </a:r>
          </a:p>
        </p:txBody>
      </p:sp>
    </p:spTree>
    <p:extLst>
      <p:ext uri="{BB962C8B-B14F-4D97-AF65-F5344CB8AC3E}">
        <p14:creationId xmlns:p14="http://schemas.microsoft.com/office/powerpoint/2010/main" val="4144876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34725" y="4458275"/>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20413" y="21336"/>
            <a:ext cx="8531700" cy="1066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Georgia"/>
              <a:buNone/>
            </a:pPr>
            <a:r>
              <a:rPr lang="en-US" sz="2400" b="1" i="0" u="none" strike="noStrike" cap="none" dirty="0">
                <a:solidFill>
                  <a:srgbClr val="000000"/>
                </a:solidFill>
                <a:latin typeface="Georgia" panose="02040502050405020303" pitchFamily="18" charset="0"/>
                <a:sym typeface="Arial"/>
              </a:rPr>
              <a:t>Background on Erie: The Bad</a:t>
            </a:r>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pic>
        <p:nvPicPr>
          <p:cNvPr id="9" name="Picture 8">
            <a:extLst>
              <a:ext uri="{FF2B5EF4-FFF2-40B4-BE49-F238E27FC236}">
                <a16:creationId xmlns:a16="http://schemas.microsoft.com/office/drawing/2014/main" id="{2C8AA883-E804-4C43-A864-0B811F1C0E46}"/>
              </a:ext>
            </a:extLst>
          </p:cNvPr>
          <p:cNvPicPr>
            <a:picLocks noChangeAspect="1"/>
          </p:cNvPicPr>
          <p:nvPr/>
        </p:nvPicPr>
        <p:blipFill rotWithShape="1">
          <a:blip r:embed="rId4"/>
          <a:srcRect l="7786" r="30264"/>
          <a:stretch/>
        </p:blipFill>
        <p:spPr>
          <a:xfrm>
            <a:off x="3773006" y="1516764"/>
            <a:ext cx="4684088" cy="4253100"/>
          </a:xfrm>
          <a:prstGeom prst="rect">
            <a:avLst/>
          </a:prstGeom>
          <a:effectLst/>
        </p:spPr>
      </p:pic>
      <p:sp>
        <p:nvSpPr>
          <p:cNvPr id="10" name="Content Placeholder 2">
            <a:extLst>
              <a:ext uri="{FF2B5EF4-FFF2-40B4-BE49-F238E27FC236}">
                <a16:creationId xmlns:a16="http://schemas.microsoft.com/office/drawing/2014/main" id="{6E53F976-D9F9-4350-AAA6-3FE554279682}"/>
              </a:ext>
            </a:extLst>
          </p:cNvPr>
          <p:cNvSpPr>
            <a:spLocks noGrp="1"/>
          </p:cNvSpPr>
          <p:nvPr/>
        </p:nvSpPr>
        <p:spPr>
          <a:xfrm>
            <a:off x="434725" y="1626783"/>
            <a:ext cx="3202166" cy="3853961"/>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20000"/>
              </a:lnSpc>
            </a:pPr>
            <a:r>
              <a:rPr lang="en-US" sz="1125" dirty="0">
                <a:latin typeface="Georgia" panose="02040502050405020303" pitchFamily="18" charset="0"/>
                <a:cs typeface="Times New Roman" panose="02020603050405020304" pitchFamily="18" charset="0"/>
              </a:rPr>
              <a:t>City of Erie Population Decline: </a:t>
            </a:r>
          </a:p>
          <a:p>
            <a:pPr lvl="1">
              <a:lnSpc>
                <a:spcPct val="120000"/>
              </a:lnSpc>
            </a:pPr>
            <a:r>
              <a:rPr lang="en-US" sz="1125" dirty="0">
                <a:latin typeface="Georgia" panose="02040502050405020303" pitchFamily="18" charset="0"/>
                <a:cs typeface="Times New Roman" panose="02020603050405020304" pitchFamily="18" charset="0"/>
              </a:rPr>
              <a:t>1960 = 140,000</a:t>
            </a:r>
          </a:p>
          <a:p>
            <a:pPr lvl="1">
              <a:lnSpc>
                <a:spcPct val="120000"/>
              </a:lnSpc>
            </a:pPr>
            <a:r>
              <a:rPr lang="en-US" sz="1125" dirty="0">
                <a:latin typeface="Georgia" panose="02040502050405020303" pitchFamily="18" charset="0"/>
                <a:cs typeface="Times New Roman" panose="02020603050405020304" pitchFamily="18" charset="0"/>
              </a:rPr>
              <a:t>2010 = 101,782</a:t>
            </a:r>
          </a:p>
          <a:p>
            <a:pPr lvl="1">
              <a:lnSpc>
                <a:spcPct val="120000"/>
              </a:lnSpc>
            </a:pPr>
            <a:r>
              <a:rPr lang="en-US" sz="1125" dirty="0">
                <a:latin typeface="Georgia" panose="02040502050405020303" pitchFamily="18" charset="0"/>
                <a:cs typeface="Times New Roman" panose="02020603050405020304" pitchFamily="18" charset="0"/>
              </a:rPr>
              <a:t>2016 = 97,369</a:t>
            </a:r>
          </a:p>
          <a:p>
            <a:pPr>
              <a:lnSpc>
                <a:spcPct val="120000"/>
              </a:lnSpc>
            </a:pPr>
            <a:r>
              <a:rPr lang="en-US" sz="1125" dirty="0">
                <a:latin typeface="Georgia" panose="02040502050405020303" pitchFamily="18" charset="0"/>
                <a:cs typeface="Times New Roman" panose="02020603050405020304" pitchFamily="18" charset="0"/>
              </a:rPr>
              <a:t>City of Erie Housing Stock: </a:t>
            </a:r>
          </a:p>
          <a:p>
            <a:pPr lvl="1">
              <a:lnSpc>
                <a:spcPct val="120000"/>
              </a:lnSpc>
            </a:pPr>
            <a:r>
              <a:rPr lang="en-US" sz="1125" dirty="0">
                <a:latin typeface="Georgia" panose="02040502050405020303" pitchFamily="18" charset="0"/>
                <a:cs typeface="Times New Roman" panose="02020603050405020304" pitchFamily="18" charset="0"/>
              </a:rPr>
              <a:t>44,790 houses</a:t>
            </a:r>
          </a:p>
          <a:p>
            <a:pPr lvl="1">
              <a:lnSpc>
                <a:spcPct val="120000"/>
              </a:lnSpc>
            </a:pPr>
            <a:r>
              <a:rPr lang="en-US" sz="1125" dirty="0">
                <a:latin typeface="Georgia" panose="02040502050405020303" pitchFamily="18" charset="0"/>
                <a:cs typeface="Times New Roman" panose="02020603050405020304" pitchFamily="18" charset="0"/>
              </a:rPr>
              <a:t>4,700 houses are vacant</a:t>
            </a:r>
          </a:p>
          <a:p>
            <a:pPr lvl="1">
              <a:lnSpc>
                <a:spcPct val="120000"/>
              </a:lnSpc>
            </a:pPr>
            <a:r>
              <a:rPr lang="en-US" sz="1125" dirty="0">
                <a:latin typeface="Georgia" panose="02040502050405020303" pitchFamily="18" charset="0"/>
                <a:cs typeface="Times New Roman" panose="02020603050405020304" pitchFamily="18" charset="0"/>
              </a:rPr>
              <a:t>1,900 are abandoned</a:t>
            </a:r>
          </a:p>
          <a:p>
            <a:pPr lvl="1">
              <a:lnSpc>
                <a:spcPct val="120000"/>
              </a:lnSpc>
            </a:pPr>
            <a:r>
              <a:rPr lang="en-US" sz="1125" dirty="0">
                <a:latin typeface="Georgia" panose="02040502050405020303" pitchFamily="18" charset="0"/>
                <a:cs typeface="Times New Roman" panose="02020603050405020304" pitchFamily="18" charset="0"/>
              </a:rPr>
              <a:t>9,500 show signs of distress</a:t>
            </a:r>
          </a:p>
          <a:p>
            <a:pPr>
              <a:lnSpc>
                <a:spcPct val="120000"/>
              </a:lnSpc>
            </a:pPr>
            <a:r>
              <a:rPr lang="en-US" sz="1125" dirty="0">
                <a:latin typeface="Georgia" panose="02040502050405020303" pitchFamily="18" charset="0"/>
                <a:cs typeface="Times New Roman" panose="02020603050405020304" pitchFamily="18" charset="0"/>
              </a:rPr>
              <a:t>City of Erie Poverty Rate: 26.4%</a:t>
            </a:r>
          </a:p>
          <a:p>
            <a:pPr>
              <a:lnSpc>
                <a:spcPct val="120000"/>
              </a:lnSpc>
            </a:pPr>
            <a:r>
              <a:rPr lang="en-US" sz="1125" dirty="0">
                <a:latin typeface="Georgia" panose="02040502050405020303" pitchFamily="18" charset="0"/>
                <a:cs typeface="Times New Roman" panose="02020603050405020304" pitchFamily="18" charset="0"/>
              </a:rPr>
              <a:t>City School District in Financial Distress – Oversight from State-Appointed Financial Administrator</a:t>
            </a:r>
          </a:p>
          <a:p>
            <a:pPr>
              <a:lnSpc>
                <a:spcPct val="120000"/>
              </a:lnSpc>
            </a:pPr>
            <a:r>
              <a:rPr lang="en-US" sz="1125" dirty="0">
                <a:latin typeface="Georgia" panose="02040502050405020303" pitchFamily="18" charset="0"/>
                <a:cs typeface="Times New Roman" panose="02020603050405020304" pitchFamily="18" charset="0"/>
              </a:rPr>
              <a:t>City of Erie Property Tax Rate is One of the Highest in the Commonwealth of Pennsylvania</a:t>
            </a:r>
          </a:p>
          <a:p>
            <a:pPr lvl="1">
              <a:lnSpc>
                <a:spcPct val="120000"/>
              </a:lnSpc>
            </a:pPr>
            <a:r>
              <a:rPr lang="en-US" sz="1200" dirty="0">
                <a:latin typeface="Georgia" panose="02040502050405020303" pitchFamily="18" charset="0"/>
                <a:cs typeface="Times New Roman" panose="02020603050405020304" pitchFamily="18" charset="0"/>
              </a:rPr>
              <a:t>3.3683%</a:t>
            </a:r>
          </a:p>
          <a:p>
            <a:endParaRPr lang="en-US" sz="1125" dirty="0"/>
          </a:p>
        </p:txBody>
      </p:sp>
    </p:spTree>
    <p:extLst>
      <p:ext uri="{BB962C8B-B14F-4D97-AF65-F5344CB8AC3E}">
        <p14:creationId xmlns:p14="http://schemas.microsoft.com/office/powerpoint/2010/main" val="1811343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29013" y="4536824"/>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20413" y="21336"/>
            <a:ext cx="8531700" cy="1066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Georgia"/>
              <a:buNone/>
            </a:pPr>
            <a:r>
              <a:rPr lang="en-US" sz="2400" b="1" i="0" u="none" strike="noStrike" cap="none" dirty="0">
                <a:solidFill>
                  <a:srgbClr val="000000"/>
                </a:solidFill>
                <a:latin typeface="Georgia" panose="02040502050405020303" pitchFamily="18" charset="0"/>
                <a:sym typeface="Arial"/>
              </a:rPr>
              <a:t>Background on Erie: The Ugly</a:t>
            </a:r>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sp>
        <p:nvSpPr>
          <p:cNvPr id="10" name="Content Placeholder 2">
            <a:extLst>
              <a:ext uri="{FF2B5EF4-FFF2-40B4-BE49-F238E27FC236}">
                <a16:creationId xmlns:a16="http://schemas.microsoft.com/office/drawing/2014/main" id="{6E53F976-D9F9-4350-AAA6-3FE554279682}"/>
              </a:ext>
            </a:extLst>
          </p:cNvPr>
          <p:cNvSpPr>
            <a:spLocks noGrp="1"/>
          </p:cNvSpPr>
          <p:nvPr/>
        </p:nvSpPr>
        <p:spPr>
          <a:xfrm>
            <a:off x="429013" y="1995654"/>
            <a:ext cx="3202166" cy="385396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r>
              <a:rPr lang="en-US" sz="1100" dirty="0">
                <a:latin typeface="Georgia" panose="02040502050405020303" pitchFamily="18" charset="0"/>
                <a:cs typeface="Times New Roman" panose="02020603050405020304" pitchFamily="18" charset="0"/>
              </a:rPr>
              <a:t>“The Worst City for African-Americans”</a:t>
            </a:r>
          </a:p>
          <a:p>
            <a:r>
              <a:rPr lang="en-US" sz="1100" dirty="0">
                <a:latin typeface="Georgia" panose="02040502050405020303" pitchFamily="18" charset="0"/>
                <a:cs typeface="Times New Roman" panose="02020603050405020304" pitchFamily="18" charset="0"/>
              </a:rPr>
              <a:t>Wall Street 24/7 (November 2017)</a:t>
            </a:r>
          </a:p>
          <a:p>
            <a:pPr marL="0" indent="0">
              <a:buNone/>
            </a:pPr>
            <a:endParaRPr lang="en-US" sz="1100" dirty="0">
              <a:latin typeface="Georgia" panose="02040502050405020303" pitchFamily="18" charset="0"/>
              <a:cs typeface="Times New Roman" panose="02020603050405020304" pitchFamily="18" charset="0"/>
            </a:endParaRPr>
          </a:p>
          <a:p>
            <a:pPr marL="0" indent="0">
              <a:buNone/>
            </a:pPr>
            <a:r>
              <a:rPr lang="en-US" sz="1100" dirty="0">
                <a:latin typeface="Georgia" panose="02040502050405020303" pitchFamily="18" charset="0"/>
                <a:cs typeface="Times New Roman" panose="02020603050405020304" pitchFamily="18" charset="0"/>
              </a:rPr>
              <a:t>16501 – Poorest Zip Code in America</a:t>
            </a:r>
          </a:p>
          <a:p>
            <a:r>
              <a:rPr lang="en-US" sz="1100" i="1" dirty="0">
                <a:latin typeface="Georgia" panose="02040502050405020303" pitchFamily="18" charset="0"/>
                <a:cs typeface="Times New Roman" panose="02020603050405020304" pitchFamily="18" charset="0"/>
              </a:rPr>
              <a:t>Business Insider </a:t>
            </a:r>
            <a:r>
              <a:rPr lang="en-US" sz="1100" dirty="0">
                <a:latin typeface="Georgia" panose="02040502050405020303" pitchFamily="18" charset="0"/>
                <a:cs typeface="Times New Roman" panose="02020603050405020304" pitchFamily="18" charset="0"/>
              </a:rPr>
              <a:t>&amp; Trulia (January 2018)</a:t>
            </a:r>
          </a:p>
          <a:p>
            <a:pPr marL="0" indent="0">
              <a:buNone/>
            </a:pPr>
            <a:endParaRPr lang="en-US" sz="1100" dirty="0">
              <a:latin typeface="Georgia" panose="02040502050405020303" pitchFamily="18" charset="0"/>
              <a:cs typeface="Times New Roman" panose="02020603050405020304" pitchFamily="18" charset="0"/>
            </a:endParaRPr>
          </a:p>
          <a:p>
            <a:pPr marL="0" indent="0">
              <a:buNone/>
            </a:pPr>
            <a:r>
              <a:rPr lang="en-US" sz="1100" dirty="0">
                <a:latin typeface="Georgia" panose="02040502050405020303" pitchFamily="18" charset="0"/>
                <a:cs typeface="Times New Roman" panose="02020603050405020304" pitchFamily="18" charset="0"/>
              </a:rPr>
              <a:t>Erie Economic Growth Rate: 513 out of 515 cities</a:t>
            </a:r>
          </a:p>
          <a:p>
            <a:r>
              <a:rPr lang="en-US" sz="1100" dirty="0">
                <a:latin typeface="Georgia" panose="02040502050405020303" pitchFamily="18" charset="0"/>
                <a:cs typeface="Times New Roman" panose="02020603050405020304" pitchFamily="18" charset="0"/>
              </a:rPr>
              <a:t>WalletHub (October 2018)</a:t>
            </a:r>
          </a:p>
          <a:p>
            <a:pPr marL="0" indent="0">
              <a:buNone/>
            </a:pPr>
            <a:endParaRPr lang="en-US" sz="1100" dirty="0">
              <a:latin typeface="Georgia" panose="02040502050405020303" pitchFamily="18" charset="0"/>
              <a:cs typeface="Times New Roman" panose="02020603050405020304" pitchFamily="18" charset="0"/>
            </a:endParaRPr>
          </a:p>
          <a:p>
            <a:pPr marL="0" indent="0">
              <a:buNone/>
            </a:pPr>
            <a:r>
              <a:rPr lang="en-US" sz="1100" dirty="0">
                <a:latin typeface="Georgia" panose="02040502050405020303" pitchFamily="18" charset="0"/>
                <a:cs typeface="Times New Roman" panose="02020603050405020304" pitchFamily="18" charset="0"/>
              </a:rPr>
              <a:t>Erie Job Growth Rate (2008 – 2018): -4.6%</a:t>
            </a:r>
          </a:p>
          <a:p>
            <a:r>
              <a:rPr lang="en-US" sz="1100" dirty="0">
                <a:latin typeface="Georgia" panose="02040502050405020303" pitchFamily="18" charset="0"/>
                <a:cs typeface="Times New Roman" panose="02020603050405020304" pitchFamily="18" charset="0"/>
              </a:rPr>
              <a:t>Urban Land Institute (December 2018)</a:t>
            </a:r>
          </a:p>
          <a:p>
            <a:pPr marL="114300" indent="0">
              <a:buNone/>
            </a:pPr>
            <a:endParaRPr lang="en-US" sz="1125" dirty="0"/>
          </a:p>
        </p:txBody>
      </p:sp>
      <p:pic>
        <p:nvPicPr>
          <p:cNvPr id="11" name="Picture 10">
            <a:extLst>
              <a:ext uri="{FF2B5EF4-FFF2-40B4-BE49-F238E27FC236}">
                <a16:creationId xmlns:a16="http://schemas.microsoft.com/office/drawing/2014/main" id="{F78A2AD2-ABF5-A943-9D38-24E60EE8701D}"/>
              </a:ext>
            </a:extLst>
          </p:cNvPr>
          <p:cNvPicPr>
            <a:picLocks noChangeAspect="1"/>
          </p:cNvPicPr>
          <p:nvPr/>
        </p:nvPicPr>
        <p:blipFill rotWithShape="1">
          <a:blip r:embed="rId4"/>
          <a:srcRect r="56" b="2"/>
          <a:stretch/>
        </p:blipFill>
        <p:spPr>
          <a:xfrm>
            <a:off x="4094017" y="1626783"/>
            <a:ext cx="4536739" cy="4119310"/>
          </a:xfrm>
          <a:prstGeom prst="rect">
            <a:avLst/>
          </a:prstGeom>
          <a:effectLst/>
        </p:spPr>
      </p:pic>
    </p:spTree>
    <p:extLst>
      <p:ext uri="{BB962C8B-B14F-4D97-AF65-F5344CB8AC3E}">
        <p14:creationId xmlns:p14="http://schemas.microsoft.com/office/powerpoint/2010/main" val="3320640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29013" y="4536824"/>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20413" y="21336"/>
            <a:ext cx="8531700" cy="1066800"/>
          </a:xfrm>
          <a:prstGeom prst="rect">
            <a:avLst/>
          </a:prstGeom>
          <a:noFill/>
          <a:ln>
            <a:noFill/>
          </a:ln>
        </p:spPr>
        <p:txBody>
          <a:bodyPr spcFirstLastPara="1" wrap="square" lIns="91425" tIns="45700" rIns="91425" bIns="45700" anchor="ctr" anchorCtr="0">
            <a:noAutofit/>
          </a:bodyPr>
          <a:lstStyle/>
          <a:p>
            <a:pPr lvl="0">
              <a:buClr>
                <a:schemeClr val="dk1"/>
              </a:buClr>
              <a:buSzPts val="2800"/>
            </a:pPr>
            <a:r>
              <a:rPr lang="en-US" sz="2400" b="1" dirty="0">
                <a:latin typeface="Georgia" panose="02040502050405020303" pitchFamily="18" charset="0"/>
                <a:cs typeface="Times New Roman" panose="02020603050405020304" pitchFamily="18" charset="0"/>
              </a:rPr>
              <a:t>The Delivery of </a:t>
            </a:r>
            <a:r>
              <a:rPr lang="en-US" sz="2400" b="1" i="1" dirty="0">
                <a:latin typeface="Georgia" panose="02040502050405020303" pitchFamily="18" charset="0"/>
                <a:cs typeface="Times New Roman" panose="02020603050405020304" pitchFamily="18" charset="0"/>
              </a:rPr>
              <a:t>Erie Refocused </a:t>
            </a:r>
            <a:r>
              <a:rPr lang="en-US" sz="1800" dirty="0">
                <a:latin typeface="Georgia" panose="02040502050405020303" pitchFamily="18" charset="0"/>
                <a:cs typeface="Times New Roman" panose="02020603050405020304" pitchFamily="18" charset="0"/>
              </a:rPr>
              <a:t>(Comprehensive Plan)</a:t>
            </a:r>
            <a:endParaRPr lang="en-US" sz="1800" b="1" u="none" strike="noStrike" cap="none" dirty="0">
              <a:solidFill>
                <a:srgbClr val="000000"/>
              </a:solidFill>
              <a:latin typeface="Georgia" panose="02040502050405020303" pitchFamily="18" charset="0"/>
              <a:sym typeface="Arial"/>
            </a:endParaRPr>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pic>
        <p:nvPicPr>
          <p:cNvPr id="9" name="Picture 6" descr="Image result for Erie Refocused">
            <a:hlinkClick r:id="rId4"/>
            <a:extLst>
              <a:ext uri="{FF2B5EF4-FFF2-40B4-BE49-F238E27FC236}">
                <a16:creationId xmlns:a16="http://schemas.microsoft.com/office/drawing/2014/main" id="{DFD95293-47CF-7B45-9C2F-2EA8D39BAD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09" r="6665"/>
          <a:stretch/>
        </p:blipFill>
        <p:spPr bwMode="auto">
          <a:xfrm>
            <a:off x="4861900" y="1182214"/>
            <a:ext cx="3476693" cy="5143493"/>
          </a:xfrm>
          <a:prstGeom prst="rect">
            <a:avLst/>
          </a:prstGeom>
          <a:noFill/>
          <a:effectLst/>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9CBBE7A0-A432-4524-AE9D-56261994153B}"/>
              </a:ext>
            </a:extLst>
          </p:cNvPr>
          <p:cNvSpPr>
            <a:spLocks noGrp="1"/>
          </p:cNvSpPr>
          <p:nvPr/>
        </p:nvSpPr>
        <p:spPr>
          <a:xfrm>
            <a:off x="603767" y="1517130"/>
            <a:ext cx="5034679" cy="4665494"/>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20000"/>
              </a:lnSpc>
              <a:buNone/>
            </a:pPr>
            <a:r>
              <a:rPr lang="en-US" sz="1200" dirty="0">
                <a:latin typeface="Georgia" panose="02040502050405020303" pitchFamily="18" charset="0"/>
                <a:cs typeface="Times New Roman" panose="02020603050405020304" pitchFamily="18" charset="0"/>
              </a:rPr>
              <a:t>Identifies the following problems:</a:t>
            </a:r>
          </a:p>
          <a:p>
            <a:pPr marL="342900" lvl="1" indent="0">
              <a:lnSpc>
                <a:spcPct val="120000"/>
              </a:lnSpc>
              <a:buNone/>
            </a:pPr>
            <a:r>
              <a:rPr lang="en-US" sz="1200" dirty="0">
                <a:latin typeface="Georgia" panose="02040502050405020303" pitchFamily="18" charset="0"/>
                <a:cs typeface="Times New Roman" panose="02020603050405020304" pitchFamily="18" charset="0"/>
              </a:rPr>
              <a:t>1.     Selling Assets Short / Opportunities for Investment</a:t>
            </a:r>
          </a:p>
          <a:p>
            <a:pPr lvl="2">
              <a:lnSpc>
                <a:spcPct val="120000"/>
              </a:lnSpc>
            </a:pPr>
            <a:r>
              <a:rPr lang="en-US" sz="1200" dirty="0">
                <a:latin typeface="Georgia" panose="02040502050405020303" pitchFamily="18" charset="0"/>
                <a:cs typeface="Times New Roman" panose="02020603050405020304" pitchFamily="18" charset="0"/>
              </a:rPr>
              <a:t>Architecture &amp; Design</a:t>
            </a:r>
          </a:p>
          <a:p>
            <a:pPr lvl="2">
              <a:lnSpc>
                <a:spcPct val="120000"/>
              </a:lnSpc>
            </a:pPr>
            <a:r>
              <a:rPr lang="en-US" sz="1200" dirty="0">
                <a:latin typeface="Georgia" panose="02040502050405020303" pitchFamily="18" charset="0"/>
                <a:cs typeface="Times New Roman" panose="02020603050405020304" pitchFamily="18" charset="0"/>
              </a:rPr>
              <a:t>Bayfront</a:t>
            </a:r>
          </a:p>
          <a:p>
            <a:pPr lvl="2">
              <a:lnSpc>
                <a:spcPct val="120000"/>
              </a:lnSpc>
            </a:pPr>
            <a:r>
              <a:rPr lang="en-US" sz="1200" dirty="0">
                <a:latin typeface="Georgia" panose="02040502050405020303" pitchFamily="18" charset="0"/>
                <a:cs typeface="Times New Roman" panose="02020603050405020304" pitchFamily="18" charset="0"/>
              </a:rPr>
              <a:t>History of Entrepreneurialism</a:t>
            </a:r>
          </a:p>
          <a:p>
            <a:pPr lvl="2">
              <a:lnSpc>
                <a:spcPct val="120000"/>
              </a:lnSpc>
            </a:pPr>
            <a:r>
              <a:rPr lang="en-US" sz="1200" dirty="0">
                <a:latin typeface="Georgia" panose="02040502050405020303" pitchFamily="18" charset="0"/>
                <a:cs typeface="Times New Roman" panose="02020603050405020304" pitchFamily="18" charset="0"/>
              </a:rPr>
              <a:t>Community Wisdom</a:t>
            </a:r>
          </a:p>
          <a:p>
            <a:pPr marL="342900" lvl="1" indent="0">
              <a:lnSpc>
                <a:spcPct val="120000"/>
              </a:lnSpc>
              <a:buNone/>
            </a:pPr>
            <a:r>
              <a:rPr lang="en-US" sz="1200" dirty="0">
                <a:latin typeface="Georgia" panose="02040502050405020303" pitchFamily="18" charset="0"/>
                <a:cs typeface="Times New Roman" panose="02020603050405020304" pitchFamily="18" charset="0"/>
              </a:rPr>
              <a:t>2.     Adherence to an Ineffective Status Quo</a:t>
            </a:r>
          </a:p>
          <a:p>
            <a:pPr lvl="2">
              <a:lnSpc>
                <a:spcPct val="120000"/>
              </a:lnSpc>
            </a:pPr>
            <a:r>
              <a:rPr lang="en-US" sz="1200" dirty="0">
                <a:latin typeface="Georgia" panose="02040502050405020303" pitchFamily="18" charset="0"/>
                <a:cs typeface="Times New Roman" panose="02020603050405020304" pitchFamily="18" charset="0"/>
              </a:rPr>
              <a:t>Mistaking Cheap for Frugal</a:t>
            </a:r>
          </a:p>
          <a:p>
            <a:pPr lvl="2">
              <a:lnSpc>
                <a:spcPct val="120000"/>
              </a:lnSpc>
            </a:pPr>
            <a:r>
              <a:rPr lang="en-US" sz="1200" dirty="0">
                <a:latin typeface="Georgia" panose="02040502050405020303" pitchFamily="18" charset="0"/>
                <a:cs typeface="Times New Roman" panose="02020603050405020304" pitchFamily="18" charset="0"/>
              </a:rPr>
              <a:t>Relying on Outside Funding</a:t>
            </a:r>
          </a:p>
          <a:p>
            <a:pPr lvl="2">
              <a:lnSpc>
                <a:spcPct val="120000"/>
              </a:lnSpc>
            </a:pPr>
            <a:r>
              <a:rPr lang="en-US" sz="1200" dirty="0">
                <a:latin typeface="Georgia" panose="02040502050405020303" pitchFamily="18" charset="0"/>
                <a:cs typeface="Times New Roman" panose="02020603050405020304" pitchFamily="18" charset="0"/>
              </a:rPr>
              <a:t>Not Engaging Citizens</a:t>
            </a:r>
          </a:p>
          <a:p>
            <a:pPr lvl="2">
              <a:lnSpc>
                <a:spcPct val="120000"/>
              </a:lnSpc>
            </a:pPr>
            <a:r>
              <a:rPr lang="en-US" sz="1200" dirty="0">
                <a:latin typeface="Georgia" panose="02040502050405020303" pitchFamily="18" charset="0"/>
                <a:cs typeface="Times New Roman" panose="02020603050405020304" pitchFamily="18" charset="0"/>
              </a:rPr>
              <a:t>Not Working Together</a:t>
            </a:r>
          </a:p>
          <a:p>
            <a:pPr marL="342900" lvl="1" indent="0">
              <a:lnSpc>
                <a:spcPct val="120000"/>
              </a:lnSpc>
              <a:buNone/>
            </a:pPr>
            <a:r>
              <a:rPr lang="en-US" sz="1200" dirty="0">
                <a:latin typeface="Georgia" panose="02040502050405020303" pitchFamily="18" charset="0"/>
                <a:cs typeface="Times New Roman" panose="02020603050405020304" pitchFamily="18" charset="0"/>
              </a:rPr>
              <a:t>3.     Risk Aversion</a:t>
            </a:r>
          </a:p>
          <a:p>
            <a:pPr lvl="2">
              <a:lnSpc>
                <a:spcPct val="120000"/>
              </a:lnSpc>
            </a:pPr>
            <a:r>
              <a:rPr lang="en-US" sz="1200" dirty="0">
                <a:latin typeface="Georgia" panose="02040502050405020303" pitchFamily="18" charset="0"/>
                <a:cs typeface="Times New Roman" panose="02020603050405020304" pitchFamily="18" charset="0"/>
              </a:rPr>
              <a:t>Not Placing Bets and Losing Anyway</a:t>
            </a:r>
          </a:p>
          <a:p>
            <a:pPr lvl="2">
              <a:lnSpc>
                <a:spcPct val="120000"/>
              </a:lnSpc>
            </a:pPr>
            <a:r>
              <a:rPr lang="en-US" sz="1200" dirty="0">
                <a:latin typeface="Georgia" panose="02040502050405020303" pitchFamily="18" charset="0"/>
                <a:cs typeface="Times New Roman" panose="02020603050405020304" pitchFamily="18" charset="0"/>
              </a:rPr>
              <a:t>Who Else Has Done This?</a:t>
            </a:r>
          </a:p>
          <a:p>
            <a:pPr lvl="2">
              <a:lnSpc>
                <a:spcPct val="120000"/>
              </a:lnSpc>
            </a:pPr>
            <a:r>
              <a:rPr lang="en-US" sz="1200" dirty="0">
                <a:latin typeface="Georgia" panose="02040502050405020303" pitchFamily="18" charset="0"/>
                <a:cs typeface="Times New Roman" panose="02020603050405020304" pitchFamily="18" charset="0"/>
              </a:rPr>
              <a:t>Hedging Bets Through Half Measures</a:t>
            </a:r>
          </a:p>
          <a:p>
            <a:pPr lvl="2">
              <a:lnSpc>
                <a:spcPct val="120000"/>
              </a:lnSpc>
            </a:pPr>
            <a:r>
              <a:rPr lang="en-US" sz="1200" dirty="0">
                <a:latin typeface="Georgia" panose="02040502050405020303" pitchFamily="18" charset="0"/>
                <a:cs typeface="Times New Roman" panose="02020603050405020304" pitchFamily="18" charset="0"/>
              </a:rPr>
              <a:t>Limited Trust</a:t>
            </a:r>
          </a:p>
          <a:p>
            <a:pPr lvl="2">
              <a:lnSpc>
                <a:spcPct val="120000"/>
              </a:lnSpc>
            </a:pPr>
            <a:r>
              <a:rPr lang="en-US" sz="1200" dirty="0">
                <a:latin typeface="Georgia" panose="02040502050405020303" pitchFamily="18" charset="0"/>
                <a:cs typeface="Times New Roman" panose="02020603050405020304" pitchFamily="18" charset="0"/>
              </a:rPr>
              <a:t>Tough Choices Neither Posed Nor Made</a:t>
            </a:r>
          </a:p>
          <a:p>
            <a:pPr marL="0" indent="0">
              <a:lnSpc>
                <a:spcPct val="120000"/>
              </a:lnSpc>
              <a:buNone/>
            </a:pPr>
            <a:r>
              <a:rPr lang="en-US" sz="1200" dirty="0">
                <a:latin typeface="Georgia" panose="02040502050405020303" pitchFamily="18" charset="0"/>
                <a:cs typeface="Times New Roman" panose="02020603050405020304" pitchFamily="18" charset="0"/>
              </a:rPr>
              <a:t>Recommends the following action:</a:t>
            </a:r>
          </a:p>
          <a:p>
            <a:pPr marL="342900" lvl="1" indent="0">
              <a:lnSpc>
                <a:spcPct val="120000"/>
              </a:lnSpc>
              <a:buNone/>
            </a:pPr>
            <a:r>
              <a:rPr lang="en-US" sz="1200" dirty="0">
                <a:latin typeface="Georgia" panose="02040502050405020303" pitchFamily="18" charset="0"/>
                <a:cs typeface="Times New Roman" panose="02020603050405020304" pitchFamily="18" charset="0"/>
              </a:rPr>
              <a:t>1.     Start in the Downtown Core.</a:t>
            </a:r>
          </a:p>
          <a:p>
            <a:pPr marL="342900" lvl="1" indent="0">
              <a:lnSpc>
                <a:spcPct val="120000"/>
              </a:lnSpc>
              <a:buNone/>
            </a:pPr>
            <a:r>
              <a:rPr lang="en-US" sz="1200" dirty="0">
                <a:latin typeface="Georgia" panose="02040502050405020303" pitchFamily="18" charset="0"/>
                <a:cs typeface="Times New Roman" panose="02020603050405020304" pitchFamily="18" charset="0"/>
              </a:rPr>
              <a:t>2.     Talk to Steve Leeper &amp; 3CDC.</a:t>
            </a:r>
          </a:p>
        </p:txBody>
      </p:sp>
    </p:spTree>
    <p:extLst>
      <p:ext uri="{BB962C8B-B14F-4D97-AF65-F5344CB8AC3E}">
        <p14:creationId xmlns:p14="http://schemas.microsoft.com/office/powerpoint/2010/main" val="1909790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29013" y="4536824"/>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20413" y="21336"/>
            <a:ext cx="8531700" cy="1066800"/>
          </a:xfrm>
          <a:prstGeom prst="rect">
            <a:avLst/>
          </a:prstGeom>
          <a:noFill/>
          <a:ln>
            <a:noFill/>
          </a:ln>
        </p:spPr>
        <p:txBody>
          <a:bodyPr spcFirstLastPara="1" wrap="square" lIns="91425" tIns="45700" rIns="91425" bIns="45700" anchor="ctr" anchorCtr="0">
            <a:noAutofit/>
          </a:bodyPr>
          <a:lstStyle/>
          <a:p>
            <a:pPr lvl="0">
              <a:buClr>
                <a:schemeClr val="dk1"/>
              </a:buClr>
              <a:buSzPts val="2800"/>
            </a:pPr>
            <a:r>
              <a:rPr lang="en-US" sz="2400" b="1" u="none" strike="noStrike" cap="none" dirty="0">
                <a:solidFill>
                  <a:srgbClr val="000000"/>
                </a:solidFill>
                <a:latin typeface="Georgia" panose="02040502050405020303" pitchFamily="18" charset="0"/>
                <a:sym typeface="Arial"/>
              </a:rPr>
              <a:t>Looking to Cincinnati as a Model </a:t>
            </a:r>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sp>
        <p:nvSpPr>
          <p:cNvPr id="14" name="Rectangle 13">
            <a:extLst>
              <a:ext uri="{FF2B5EF4-FFF2-40B4-BE49-F238E27FC236}">
                <a16:creationId xmlns:a16="http://schemas.microsoft.com/office/drawing/2014/main" id="{028171BC-6C1F-BB40-9386-2EE7291F81CA}"/>
              </a:ext>
            </a:extLst>
          </p:cNvPr>
          <p:cNvSpPr/>
          <p:nvPr/>
        </p:nvSpPr>
        <p:spPr>
          <a:xfrm>
            <a:off x="3484534" y="1746208"/>
            <a:ext cx="5657481" cy="390872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E92E95A1-1A0E-4440-ADF4-FB84D47C220C}"/>
              </a:ext>
            </a:extLst>
          </p:cNvPr>
          <p:cNvSpPr txBox="1">
            <a:spLocks/>
          </p:cNvSpPr>
          <p:nvPr/>
        </p:nvSpPr>
        <p:spPr>
          <a:xfrm>
            <a:off x="4158079" y="2880965"/>
            <a:ext cx="4310390" cy="224065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sz="1800" dirty="0">
                <a:solidFill>
                  <a:srgbClr val="FFFFFF"/>
                </a:solidFill>
                <a:latin typeface="Georgia" panose="02040502050405020303" pitchFamily="18" charset="0"/>
                <a:cs typeface="Times New Roman" panose="02020603050405020304" pitchFamily="18" charset="0"/>
              </a:rPr>
              <a:t>Lessons Learned from 3CDC:</a:t>
            </a:r>
          </a:p>
          <a:p>
            <a:pPr lvl="1"/>
            <a:r>
              <a:rPr lang="en-US" dirty="0">
                <a:solidFill>
                  <a:srgbClr val="FFFFFF"/>
                </a:solidFill>
                <a:latin typeface="Georgia" panose="02040502050405020303" pitchFamily="18" charset="0"/>
                <a:cs typeface="Times New Roman" panose="02020603050405020304" pitchFamily="18" charset="0"/>
              </a:rPr>
              <a:t>Start in the Core</a:t>
            </a:r>
          </a:p>
          <a:p>
            <a:pPr lvl="1"/>
            <a:r>
              <a:rPr lang="en-US" dirty="0">
                <a:solidFill>
                  <a:srgbClr val="FFFFFF"/>
                </a:solidFill>
                <a:latin typeface="Georgia" panose="02040502050405020303" pitchFamily="18" charset="0"/>
                <a:cs typeface="Times New Roman" panose="02020603050405020304" pitchFamily="18" charset="0"/>
              </a:rPr>
              <a:t>Cluster Investments</a:t>
            </a:r>
          </a:p>
          <a:p>
            <a:pPr lvl="1"/>
            <a:r>
              <a:rPr lang="en-US" dirty="0">
                <a:solidFill>
                  <a:srgbClr val="FFFFFF"/>
                </a:solidFill>
                <a:latin typeface="Georgia" panose="02040502050405020303" pitchFamily="18" charset="0"/>
                <a:cs typeface="Times New Roman" panose="02020603050405020304" pitchFamily="18" charset="0"/>
              </a:rPr>
              <a:t>Form a Non-Profit</a:t>
            </a:r>
          </a:p>
          <a:p>
            <a:pPr lvl="1"/>
            <a:r>
              <a:rPr lang="en-US" dirty="0">
                <a:solidFill>
                  <a:srgbClr val="FFFFFF"/>
                </a:solidFill>
                <a:latin typeface="Georgia" panose="02040502050405020303" pitchFamily="18" charset="0"/>
                <a:cs typeface="Times New Roman" panose="02020603050405020304" pitchFamily="18" charset="0"/>
              </a:rPr>
              <a:t>Raise Private Capital</a:t>
            </a:r>
          </a:p>
        </p:txBody>
      </p:sp>
      <p:sp>
        <p:nvSpPr>
          <p:cNvPr id="16" name="Title 1">
            <a:extLst>
              <a:ext uri="{FF2B5EF4-FFF2-40B4-BE49-F238E27FC236}">
                <a16:creationId xmlns:a16="http://schemas.microsoft.com/office/drawing/2014/main" id="{47292A97-F9B2-5346-8191-0FFEA4965800}"/>
              </a:ext>
            </a:extLst>
          </p:cNvPr>
          <p:cNvSpPr txBox="1">
            <a:spLocks/>
          </p:cNvSpPr>
          <p:nvPr/>
        </p:nvSpPr>
        <p:spPr>
          <a:xfrm>
            <a:off x="3816075" y="1862525"/>
            <a:ext cx="5061857" cy="106833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700" dirty="0">
                <a:solidFill>
                  <a:srgbClr val="FFFFFF"/>
                </a:solidFill>
                <a:latin typeface="Times New Roman" panose="02020603050405020304" pitchFamily="18" charset="0"/>
                <a:cs typeface="Times New Roman" panose="02020603050405020304" pitchFamily="18" charset="0"/>
              </a:rPr>
              <a:t>A Guiding Light from Cincinnati</a:t>
            </a:r>
          </a:p>
        </p:txBody>
      </p:sp>
      <p:pic>
        <p:nvPicPr>
          <p:cNvPr id="17" name="Picture 6" descr="Related image">
            <a:hlinkClick r:id="rId4"/>
            <a:extLst>
              <a:ext uri="{FF2B5EF4-FFF2-40B4-BE49-F238E27FC236}">
                <a16:creationId xmlns:a16="http://schemas.microsoft.com/office/drawing/2014/main" id="{06CD36BA-04EB-C14B-B493-058E58517D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839" y="3655239"/>
            <a:ext cx="3212354" cy="1999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lated image">
            <a:extLst>
              <a:ext uri="{FF2B5EF4-FFF2-40B4-BE49-F238E27FC236}">
                <a16:creationId xmlns:a16="http://schemas.microsoft.com/office/drawing/2014/main" id="{ACA78C4D-43A7-AB45-AB6F-C44F1B498F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81" b="-1"/>
          <a:stretch/>
        </p:blipFill>
        <p:spPr bwMode="auto">
          <a:xfrm>
            <a:off x="675531" y="1562811"/>
            <a:ext cx="2048861" cy="209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92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a:alphaModFix/>
          </a:blip>
          <a:srcRect/>
          <a:stretch/>
        </p:blipFill>
        <p:spPr>
          <a:xfrm>
            <a:off x="177153" y="6325707"/>
            <a:ext cx="1232657" cy="426413"/>
          </a:xfrm>
          <a:prstGeom prst="rect">
            <a:avLst/>
          </a:prstGeom>
          <a:noFill/>
          <a:ln>
            <a:noFill/>
          </a:ln>
        </p:spPr>
      </p:pic>
      <p:sp>
        <p:nvSpPr>
          <p:cNvPr id="103" name="Google Shape;103;p15"/>
          <p:cNvSpPr txBox="1"/>
          <p:nvPr/>
        </p:nvSpPr>
        <p:spPr>
          <a:xfrm>
            <a:off x="429013" y="4536824"/>
            <a:ext cx="8423100" cy="164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rgbClr val="22222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22222"/>
              </a:solidFill>
              <a:highlight>
                <a:srgbClr val="FFFFFF"/>
              </a:highlight>
              <a:latin typeface="Georgia"/>
              <a:ea typeface="Georgia"/>
              <a:cs typeface="Georgia"/>
              <a:sym typeface="Georgia"/>
            </a:endParaRPr>
          </a:p>
        </p:txBody>
      </p:sp>
      <p:sp>
        <p:nvSpPr>
          <p:cNvPr id="104" name="Google Shape;104;p15"/>
          <p:cNvSpPr txBox="1"/>
          <p:nvPr/>
        </p:nvSpPr>
        <p:spPr>
          <a:xfrm>
            <a:off x="320413" y="21336"/>
            <a:ext cx="8531700" cy="1066800"/>
          </a:xfrm>
          <a:prstGeom prst="rect">
            <a:avLst/>
          </a:prstGeom>
          <a:noFill/>
          <a:ln>
            <a:noFill/>
          </a:ln>
        </p:spPr>
        <p:txBody>
          <a:bodyPr spcFirstLastPara="1" wrap="square" lIns="91425" tIns="45700" rIns="91425" bIns="45700" anchor="ctr" anchorCtr="0">
            <a:noAutofit/>
          </a:bodyPr>
          <a:lstStyle/>
          <a:p>
            <a:pPr lvl="0">
              <a:buClr>
                <a:schemeClr val="dk1"/>
              </a:buClr>
              <a:buSzPts val="2800"/>
            </a:pPr>
            <a:r>
              <a:rPr lang="en-US" sz="2400" b="1" dirty="0">
                <a:latin typeface="Georgia" panose="02040502050405020303" pitchFamily="18" charset="0"/>
                <a:cs typeface="Times New Roman" panose="02020603050405020304" pitchFamily="18" charset="0"/>
              </a:rPr>
              <a:t>Laying the Foundation </a:t>
            </a:r>
            <a:endParaRPr lang="en-US" sz="1800" b="1" u="none" strike="noStrike" cap="none" dirty="0">
              <a:solidFill>
                <a:srgbClr val="000000"/>
              </a:solidFill>
              <a:latin typeface="Georgia" panose="02040502050405020303" pitchFamily="18" charset="0"/>
              <a:sym typeface="Arial"/>
            </a:endParaRPr>
          </a:p>
        </p:txBody>
      </p:sp>
      <p:cxnSp>
        <p:nvCxnSpPr>
          <p:cNvPr id="105" name="Google Shape;105;p15"/>
          <p:cNvCxnSpPr/>
          <p:nvPr/>
        </p:nvCxnSpPr>
        <p:spPr>
          <a:xfrm>
            <a:off x="320413" y="1088136"/>
            <a:ext cx="8537400" cy="0"/>
          </a:xfrm>
          <a:prstGeom prst="straightConnector1">
            <a:avLst/>
          </a:prstGeom>
          <a:noFill/>
          <a:ln w="12700" cap="flat" cmpd="sng">
            <a:solidFill>
              <a:srgbClr val="CB805C"/>
            </a:solidFill>
            <a:prstDash val="solid"/>
            <a:miter lim="800000"/>
            <a:headEnd type="none" w="sm" len="sm"/>
            <a:tailEnd type="none" w="sm" len="sm"/>
          </a:ln>
        </p:spPr>
      </p:cxnSp>
      <p:sp>
        <p:nvSpPr>
          <p:cNvPr id="106" name="Google Shape;106;p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latin typeface="Georgia"/>
                <a:ea typeface="Georgia"/>
                <a:cs typeface="Georgia"/>
                <a:sym typeface="Georgia"/>
              </a:rPr>
              <a:t>August 2019</a:t>
            </a:r>
            <a:endParaRPr dirty="0">
              <a:latin typeface="Georgia"/>
              <a:ea typeface="Georgia"/>
              <a:cs typeface="Georgia"/>
              <a:sym typeface="Georgia"/>
            </a:endParaRPr>
          </a:p>
        </p:txBody>
      </p:sp>
      <p:pic>
        <p:nvPicPr>
          <p:cNvPr id="10" name="Picture 9">
            <a:extLst>
              <a:ext uri="{FF2B5EF4-FFF2-40B4-BE49-F238E27FC236}">
                <a16:creationId xmlns:a16="http://schemas.microsoft.com/office/drawing/2014/main" id="{0F75F020-1CC6-604F-8C96-48ADD26F6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210" y="5362277"/>
            <a:ext cx="962637" cy="1389843"/>
          </a:xfrm>
          <a:prstGeom prst="rect">
            <a:avLst/>
          </a:prstGeom>
        </p:spPr>
      </p:pic>
      <p:sp>
        <p:nvSpPr>
          <p:cNvPr id="12" name="Content Placeholder 2">
            <a:extLst>
              <a:ext uri="{FF2B5EF4-FFF2-40B4-BE49-F238E27FC236}">
                <a16:creationId xmlns:a16="http://schemas.microsoft.com/office/drawing/2014/main" id="{C80D7EAA-20FD-4C12-BF15-A3590FF20149}"/>
              </a:ext>
            </a:extLst>
          </p:cNvPr>
          <p:cNvSpPr>
            <a:spLocks noGrp="1"/>
          </p:cNvSpPr>
          <p:nvPr/>
        </p:nvSpPr>
        <p:spPr>
          <a:xfrm>
            <a:off x="719684" y="1582716"/>
            <a:ext cx="3669472" cy="3692567"/>
          </a:xfrm>
          <a:prstGeom prst="rect">
            <a:avLst/>
          </a:prstGeom>
          <a:noFill/>
          <a:ln>
            <a:noFill/>
          </a:ln>
        </p:spPr>
        <p:txBody>
          <a:bodyPr spcFirstLastPara="1" wrap="square" lIns="91425" tIns="45700" rIns="91425" bIns="45700" anchor="t" anchorCtr="0">
            <a:normAutofit fontScale="5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20000"/>
              </a:lnSpc>
            </a:pPr>
            <a:r>
              <a:rPr lang="en-US" dirty="0">
                <a:latin typeface="Georgia" panose="02040502050405020303" pitchFamily="18" charset="0"/>
                <a:cs typeface="Times New Roman" panose="02020603050405020304" pitchFamily="18" charset="0"/>
              </a:rPr>
              <a:t>Erie Downtown Development Corp. (“EDDC”)</a:t>
            </a:r>
          </a:p>
          <a:p>
            <a:pPr lvl="1">
              <a:lnSpc>
                <a:spcPct val="120000"/>
              </a:lnSpc>
            </a:pPr>
            <a:r>
              <a:rPr lang="en-US" dirty="0">
                <a:latin typeface="Georgia" panose="02040502050405020303" pitchFamily="18" charset="0"/>
                <a:cs typeface="Times New Roman" panose="02020603050405020304" pitchFamily="18" charset="0"/>
              </a:rPr>
              <a:t>501c3 – Not-for-Profit Corp</a:t>
            </a:r>
          </a:p>
          <a:p>
            <a:pPr lvl="1">
              <a:lnSpc>
                <a:spcPct val="120000"/>
              </a:lnSpc>
            </a:pPr>
            <a:r>
              <a:rPr lang="en-US" dirty="0">
                <a:latin typeface="Georgia" panose="02040502050405020303" pitchFamily="18" charset="0"/>
                <a:cs typeface="Times New Roman" panose="02020603050405020304" pitchFamily="18" charset="0"/>
              </a:rPr>
              <a:t>Real Estate Acquirer &amp; Developer</a:t>
            </a:r>
          </a:p>
          <a:p>
            <a:pPr lvl="1">
              <a:lnSpc>
                <a:spcPct val="120000"/>
              </a:lnSpc>
            </a:pPr>
            <a:r>
              <a:rPr lang="en-US" dirty="0">
                <a:latin typeface="Georgia" panose="02040502050405020303" pitchFamily="18" charset="0"/>
                <a:cs typeface="Times New Roman" panose="02020603050405020304" pitchFamily="18" charset="0"/>
              </a:rPr>
              <a:t>Various Contribution Levels</a:t>
            </a:r>
          </a:p>
          <a:p>
            <a:pPr lvl="2">
              <a:lnSpc>
                <a:spcPct val="120000"/>
              </a:lnSpc>
            </a:pPr>
            <a:r>
              <a:rPr lang="en-US" dirty="0">
                <a:latin typeface="Georgia" panose="02040502050405020303" pitchFamily="18" charset="0"/>
                <a:cs typeface="Times New Roman" panose="02020603050405020304" pitchFamily="18" charset="0"/>
              </a:rPr>
              <a:t>Executive Committee: $50,000/year for 3 years</a:t>
            </a:r>
          </a:p>
          <a:p>
            <a:pPr lvl="2">
              <a:lnSpc>
                <a:spcPct val="120000"/>
              </a:lnSpc>
            </a:pPr>
            <a:r>
              <a:rPr lang="en-US" dirty="0">
                <a:latin typeface="Georgia" panose="02040502050405020303" pitchFamily="18" charset="0"/>
                <a:cs typeface="Times New Roman" panose="02020603050405020304" pitchFamily="18" charset="0"/>
              </a:rPr>
              <a:t>Board and Finance Committee: $25,000/year for 3 years</a:t>
            </a:r>
          </a:p>
          <a:p>
            <a:pPr lvl="1">
              <a:lnSpc>
                <a:spcPct val="120000"/>
              </a:lnSpc>
            </a:pPr>
            <a:r>
              <a:rPr lang="en-US" dirty="0">
                <a:latin typeface="Georgia" panose="02040502050405020303" pitchFamily="18" charset="0"/>
                <a:cs typeface="Times New Roman" panose="02020603050405020304" pitchFamily="18" charset="0"/>
              </a:rPr>
              <a:t>Amount Raised: $2.7 million</a:t>
            </a:r>
          </a:p>
          <a:p>
            <a:pPr lvl="1">
              <a:lnSpc>
                <a:spcPct val="120000"/>
              </a:lnSpc>
            </a:pPr>
            <a:r>
              <a:rPr lang="en-US" dirty="0">
                <a:latin typeface="Georgia" panose="02040502050405020303" pitchFamily="18" charset="0"/>
                <a:cs typeface="Times New Roman" panose="02020603050405020304" pitchFamily="18" charset="0"/>
              </a:rPr>
              <a:t>Staff: </a:t>
            </a:r>
          </a:p>
          <a:p>
            <a:pPr lvl="2">
              <a:lnSpc>
                <a:spcPct val="120000"/>
              </a:lnSpc>
            </a:pPr>
            <a:r>
              <a:rPr lang="en-US" dirty="0">
                <a:latin typeface="Georgia" panose="02040502050405020303" pitchFamily="18" charset="0"/>
                <a:cs typeface="Times New Roman" panose="02020603050405020304" pitchFamily="18" charset="0"/>
              </a:rPr>
              <a:t>CEO</a:t>
            </a:r>
          </a:p>
          <a:p>
            <a:pPr lvl="2">
              <a:lnSpc>
                <a:spcPct val="120000"/>
              </a:lnSpc>
            </a:pPr>
            <a:r>
              <a:rPr lang="en-US" dirty="0">
                <a:latin typeface="Georgia" panose="02040502050405020303" pitchFamily="18" charset="0"/>
                <a:cs typeface="Times New Roman" panose="02020603050405020304" pitchFamily="18" charset="0"/>
              </a:rPr>
              <a:t>VP for Finance &amp; Development</a:t>
            </a:r>
          </a:p>
          <a:p>
            <a:pPr lvl="2">
              <a:lnSpc>
                <a:spcPct val="120000"/>
              </a:lnSpc>
            </a:pPr>
            <a:r>
              <a:rPr lang="en-US" dirty="0">
                <a:latin typeface="Georgia" panose="02040502050405020303" pitchFamily="18" charset="0"/>
                <a:cs typeface="Times New Roman" panose="02020603050405020304" pitchFamily="18" charset="0"/>
              </a:rPr>
              <a:t>VP for Community Engagement</a:t>
            </a:r>
          </a:p>
          <a:p>
            <a:pPr lvl="1"/>
            <a:endParaRPr lang="en-US" dirty="0"/>
          </a:p>
        </p:txBody>
      </p:sp>
      <p:sp>
        <p:nvSpPr>
          <p:cNvPr id="14" name="Content Placeholder 3">
            <a:extLst>
              <a:ext uri="{FF2B5EF4-FFF2-40B4-BE49-F238E27FC236}">
                <a16:creationId xmlns:a16="http://schemas.microsoft.com/office/drawing/2014/main" id="{024A7E33-A9E3-4557-8569-14C748BB5C15}"/>
              </a:ext>
            </a:extLst>
          </p:cNvPr>
          <p:cNvSpPr>
            <a:spLocks noGrp="1"/>
          </p:cNvSpPr>
          <p:nvPr/>
        </p:nvSpPr>
        <p:spPr>
          <a:xfrm>
            <a:off x="4677534" y="1593454"/>
            <a:ext cx="3510771" cy="3263504"/>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20000"/>
              </a:lnSpc>
            </a:pPr>
            <a:r>
              <a:rPr lang="en-US" sz="2100" dirty="0">
                <a:latin typeface="Georgia" panose="02040502050405020303" pitchFamily="18" charset="0"/>
                <a:cs typeface="Times New Roman" panose="02020603050405020304" pitchFamily="18" charset="0"/>
              </a:rPr>
              <a:t>Erie Downtown Equity Fund (“EDEF”)</a:t>
            </a:r>
          </a:p>
          <a:p>
            <a:pPr lvl="1">
              <a:lnSpc>
                <a:spcPct val="120000"/>
              </a:lnSpc>
            </a:pPr>
            <a:r>
              <a:rPr lang="en-US" sz="1900" dirty="0">
                <a:latin typeface="Georgia" panose="02040502050405020303" pitchFamily="18" charset="0"/>
                <a:cs typeface="Times New Roman" panose="02020603050405020304" pitchFamily="18" charset="0"/>
              </a:rPr>
              <a:t>For-Profit Pennsylvania Limited Liability Company</a:t>
            </a:r>
          </a:p>
          <a:p>
            <a:pPr lvl="1">
              <a:lnSpc>
                <a:spcPct val="120000"/>
              </a:lnSpc>
            </a:pPr>
            <a:r>
              <a:rPr lang="en-US" sz="1900" dirty="0">
                <a:latin typeface="Georgia" panose="02040502050405020303" pitchFamily="18" charset="0"/>
                <a:cs typeface="Times New Roman" panose="02020603050405020304" pitchFamily="18" charset="0"/>
              </a:rPr>
              <a:t>Provides Patient Capital</a:t>
            </a:r>
          </a:p>
          <a:p>
            <a:pPr lvl="2">
              <a:lnSpc>
                <a:spcPct val="120000"/>
              </a:lnSpc>
            </a:pPr>
            <a:r>
              <a:rPr lang="en-US" sz="1900" dirty="0">
                <a:latin typeface="Georgia" panose="02040502050405020303" pitchFamily="18" charset="0"/>
                <a:cs typeface="Times New Roman" panose="02020603050405020304" pitchFamily="18" charset="0"/>
              </a:rPr>
              <a:t>$250,000 per unit</a:t>
            </a:r>
          </a:p>
          <a:p>
            <a:pPr lvl="2">
              <a:lnSpc>
                <a:spcPct val="120000"/>
              </a:lnSpc>
            </a:pPr>
            <a:r>
              <a:rPr lang="en-US" sz="1900" dirty="0">
                <a:latin typeface="Georgia" panose="02040502050405020303" pitchFamily="18" charset="0"/>
                <a:cs typeface="Times New Roman" panose="02020603050405020304" pitchFamily="18" charset="0"/>
              </a:rPr>
              <a:t>Board of Managers: 10 units ($2,500,000)</a:t>
            </a:r>
          </a:p>
          <a:p>
            <a:pPr lvl="1">
              <a:lnSpc>
                <a:spcPct val="120000"/>
              </a:lnSpc>
            </a:pPr>
            <a:r>
              <a:rPr lang="en-US" sz="1900" dirty="0">
                <a:latin typeface="Georgia" panose="02040502050405020303" pitchFamily="18" charset="0"/>
                <a:cs typeface="Times New Roman" panose="02020603050405020304" pitchFamily="18" charset="0"/>
              </a:rPr>
              <a:t>Amount Raised: $27.25 million</a:t>
            </a:r>
          </a:p>
          <a:p>
            <a:pPr lvl="1">
              <a:lnSpc>
                <a:spcPct val="120000"/>
              </a:lnSpc>
            </a:pPr>
            <a:r>
              <a:rPr lang="en-US" sz="1900" dirty="0">
                <a:latin typeface="Georgia" panose="02040502050405020303" pitchFamily="18" charset="0"/>
                <a:cs typeface="Times New Roman" panose="02020603050405020304" pitchFamily="18" charset="0"/>
              </a:rPr>
              <a:t>No staff</a:t>
            </a:r>
          </a:p>
          <a:p>
            <a:pPr lvl="2"/>
            <a:endParaRPr lang="en-US" dirty="0"/>
          </a:p>
          <a:p>
            <a:pPr lvl="1"/>
            <a:endParaRPr lang="en-US" dirty="0"/>
          </a:p>
        </p:txBody>
      </p:sp>
    </p:spTree>
    <p:extLst>
      <p:ext uri="{BB962C8B-B14F-4D97-AF65-F5344CB8AC3E}">
        <p14:creationId xmlns:p14="http://schemas.microsoft.com/office/powerpoint/2010/main" val="3764961606"/>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TotalTime>
  <Words>1638</Words>
  <Application>Microsoft Macintosh PowerPoint</Application>
  <PresentationFormat>On-screen Show (4:3)</PresentationFormat>
  <Paragraphs>418</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Corbel</vt:lpstr>
      <vt:lpstr>Georgia</vt:lpstr>
      <vt:lpstr>Noto Sans Symbols</vt:lpstr>
      <vt:lpstr>Times New Roman</vt:lpstr>
      <vt:lpstr>Office Theme</vt:lpstr>
      <vt:lpstr>Erie, PA:  A City Comes Together to Unlock its Potential   featuring   John Persinger – CEO, Erie Downtown Development Corporation            Opportunity Zones Webinar Series August 27, 2019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Intro Slide</dc:title>
  <cp:lastModifiedBy>Microsoft Office User</cp:lastModifiedBy>
  <cp:revision>25</cp:revision>
  <dcterms:modified xsi:type="dcterms:W3CDTF">2019-08-27T21:56:31Z</dcterms:modified>
</cp:coreProperties>
</file>